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4" r:id="rId8"/>
    <p:sldId id="1308" r:id="rId9"/>
    <p:sldId id="1299" r:id="rId10"/>
    <p:sldId id="1345" r:id="rId11"/>
    <p:sldId id="1346" r:id="rId12"/>
    <p:sldId id="1347" r:id="rId13"/>
    <p:sldId id="1348" r:id="rId14"/>
    <p:sldId id="1349" r:id="rId15"/>
    <p:sldId id="1350" r:id="rId16"/>
    <p:sldId id="1351" r:id="rId17"/>
    <p:sldId id="1352" r:id="rId18"/>
    <p:sldId id="1353" r:id="rId19"/>
    <p:sldId id="1354" r:id="rId20"/>
    <p:sldId id="1340" r:id="rId21"/>
    <p:sldId id="1355" r:id="rId22"/>
    <p:sldId id="1356" r:id="rId23"/>
    <p:sldId id="1370" r:id="rId24"/>
    <p:sldId id="1358" r:id="rId25"/>
    <p:sldId id="1359" r:id="rId26"/>
    <p:sldId id="1360" r:id="rId27"/>
    <p:sldId id="1361" r:id="rId28"/>
    <p:sldId id="1362" r:id="rId29"/>
    <p:sldId id="1341" r:id="rId30"/>
    <p:sldId id="1363" r:id="rId31"/>
    <p:sldId id="1371" r:id="rId32"/>
    <p:sldId id="1372" r:id="rId33"/>
    <p:sldId id="1373" r:id="rId34"/>
    <p:sldId id="1342" r:id="rId35"/>
    <p:sldId id="1366" r:id="rId36"/>
    <p:sldId id="1367" r:id="rId37"/>
    <p:sldId id="1368" r:id="rId38"/>
    <p:sldId id="1369" r:id="rId39"/>
    <p:sldId id="1343" r:id="rId40"/>
    <p:sldId id="1310" r:id="rId41"/>
    <p:sldId id="1375"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4"/>
            <p14:sldId id="1308"/>
          </p14:sldIdLst>
        </p14:section>
        <p14:section name="Site provisioning models in SharePoint" id="{D5616C0A-DE08-4E62-8B08-5333E0F9E376}">
          <p14:sldIdLst>
            <p14:sldId id="1299"/>
            <p14:sldId id="1345"/>
            <p14:sldId id="1346"/>
            <p14:sldId id="1347"/>
            <p14:sldId id="1348"/>
            <p14:sldId id="1349"/>
            <p14:sldId id="1350"/>
            <p14:sldId id="1351"/>
            <p14:sldId id="1352"/>
            <p14:sldId id="1353"/>
            <p14:sldId id="1354"/>
          </p14:sldIdLst>
        </p14:section>
        <p14:section name="Site provisioning with app model" id="{9BF82D49-3FB6-48A4-A708-D766407F86D0}">
          <p14:sldIdLst>
            <p14:sldId id="1340"/>
            <p14:sldId id="1355"/>
            <p14:sldId id="1356"/>
            <p14:sldId id="1370"/>
            <p14:sldId id="1358"/>
            <p14:sldId id="1359"/>
            <p14:sldId id="1360"/>
            <p14:sldId id="1361"/>
            <p14:sldId id="1362"/>
          </p14:sldIdLst>
        </p14:section>
        <p14:section name="Hybrid patterns for provisioning" id="{FFDF225A-2830-4DF7-8A3F-A4D0CFFC9B19}">
          <p14:sldIdLst>
            <p14:sldId id="1341"/>
            <p14:sldId id="1363"/>
            <p14:sldId id="1371"/>
            <p14:sldId id="1372"/>
            <p14:sldId id="1373"/>
          </p14:sldIdLst>
        </p14:section>
        <p14:section name="Updating site collections after initial provisioning" id="{B9597921-4341-4326-A2B3-BD8FC292D6F2}">
          <p14:sldIdLst>
            <p14:sldId id="1342"/>
            <p14:sldId id="1366"/>
            <p14:sldId id="1367"/>
            <p14:sldId id="1368"/>
            <p14:sldId id="1369"/>
          </p14:sldIdLst>
        </p14:section>
        <p14:section name="Closing" id="{849F6C8A-2D75-46F3-B8B0-80123B4F1EAE}">
          <p14:sldIdLst>
            <p14:sldId id="1343"/>
            <p14:sldId id="1310"/>
            <p14:sldId id="1375"/>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869" autoAdjust="0"/>
  </p:normalViewPr>
  <p:slideViewPr>
    <p:cSldViewPr snapToGrid="0">
      <p:cViewPr varScale="1">
        <p:scale>
          <a:sx n="98" d="100"/>
          <a:sy n="98" d="100"/>
        </p:scale>
        <p:origin x="1074"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10/15/2015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400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169400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15038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21775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3567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575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93546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0617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6926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54146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69128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9441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4161422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4117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28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222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67332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endParaRPr lang="en-US" dirty="0"/>
          </a:p>
          <a:p>
            <a:r>
              <a:rPr lang="en-US"/>
              <a:t>NOTE: This can also include common governance tasks – if you need to enforce settings, track user changes, etc, you will need to scan through the sites to accomplish this. You should consider placing the governance and update actions into a common process if you have both requirements.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086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NOTE: This is not altogether that different than what you did on prem with upgrade actions and the like. EXCEPT now you don’t have to take the Content DOWN when doing the upgrades, etc.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94153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 </a:t>
            </a:r>
          </a:p>
          <a:p>
            <a:pPr marL="228600" indent="-228600">
              <a:buFont typeface="+mj-lt"/>
              <a:buAutoNum type="arabicPeriod"/>
            </a:pP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260844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29362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44420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2417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10/15/2015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10/15/2015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40465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16063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3896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96974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4470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emf"/><Relationship Id="rId14"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26.emf"/><Relationship Id="rId18" Type="http://schemas.openxmlformats.org/officeDocument/2006/relationships/image" Target="../media/image43.emf"/><Relationship Id="rId3" Type="http://schemas.openxmlformats.org/officeDocument/2006/relationships/image" Target="../media/image20.png"/><Relationship Id="rId7" Type="http://schemas.openxmlformats.org/officeDocument/2006/relationships/image" Target="../media/image40.emf"/><Relationship Id="rId12" Type="http://schemas.openxmlformats.org/officeDocument/2006/relationships/image" Target="../media/image25.emf"/><Relationship Id="rId17" Type="http://schemas.openxmlformats.org/officeDocument/2006/relationships/image" Target="../media/image42.emf"/><Relationship Id="rId2" Type="http://schemas.openxmlformats.org/officeDocument/2006/relationships/notesSlide" Target="../notesSlides/notesSlide17.xml"/><Relationship Id="rId16" Type="http://schemas.openxmlformats.org/officeDocument/2006/relationships/image" Target="../media/image32.png"/><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1.emf"/><Relationship Id="rId5" Type="http://schemas.microsoft.com/office/2007/relationships/hdphoto" Target="../media/hdphoto2.wdp"/><Relationship Id="rId15" Type="http://schemas.openxmlformats.org/officeDocument/2006/relationships/image" Target="../media/image28.emf"/><Relationship Id="rId10" Type="http://schemas.openxmlformats.org/officeDocument/2006/relationships/image" Target="../media/image31.emf"/><Relationship Id="rId4" Type="http://schemas.openxmlformats.org/officeDocument/2006/relationships/image" Target="../media/image38.png"/><Relationship Id="rId9" Type="http://schemas.openxmlformats.org/officeDocument/2006/relationships/image" Target="../media/image30.emf"/><Relationship Id="rId1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4.png"/><Relationship Id="rId3" Type="http://schemas.openxmlformats.org/officeDocument/2006/relationships/image" Target="../media/image47.png"/><Relationship Id="rId7" Type="http://schemas.openxmlformats.org/officeDocument/2006/relationships/image" Target="../media/image25.emf"/><Relationship Id="rId12" Type="http://schemas.openxmlformats.org/officeDocument/2006/relationships/image" Target="../media/image20.png"/><Relationship Id="rId2" Type="http://schemas.openxmlformats.org/officeDocument/2006/relationships/notesSlide" Target="../notesSlides/notesSlide22.xml"/><Relationship Id="rId16" Type="http://schemas.openxmlformats.org/officeDocument/2006/relationships/image" Target="../media/image31.emf"/><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2.png"/><Relationship Id="rId15" Type="http://schemas.openxmlformats.org/officeDocument/2006/relationships/image" Target="../media/image30.emf"/><Relationship Id="rId10" Type="http://schemas.openxmlformats.org/officeDocument/2006/relationships/image" Target="../media/image28.emf"/><Relationship Id="rId4" Type="http://schemas.openxmlformats.org/officeDocument/2006/relationships/image" Target="../media/image21.png"/><Relationship Id="rId9" Type="http://schemas.openxmlformats.org/officeDocument/2006/relationships/image" Target="../media/image27.emf"/><Relationship Id="rId14" Type="http://schemas.openxmlformats.org/officeDocument/2006/relationships/image" Target="../media/image2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50.emf"/><Relationship Id="rId12" Type="http://schemas.openxmlformats.org/officeDocument/2006/relationships/image" Target="../media/image26.emf"/><Relationship Id="rId2" Type="http://schemas.openxmlformats.org/officeDocument/2006/relationships/notesSlide" Target="../notesSlides/notesSlide26.xml"/><Relationship Id="rId16"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49.emf"/><Relationship Id="rId11" Type="http://schemas.openxmlformats.org/officeDocument/2006/relationships/image" Target="../media/image25.emf"/><Relationship Id="rId5" Type="http://schemas.openxmlformats.org/officeDocument/2006/relationships/image" Target="../media/image42.emf"/><Relationship Id="rId15" Type="http://schemas.openxmlformats.org/officeDocument/2006/relationships/image" Target="../media/image53.emf"/><Relationship Id="rId10" Type="http://schemas.openxmlformats.org/officeDocument/2006/relationships/image" Target="../media/image41.emf"/><Relationship Id="rId4" Type="http://schemas.openxmlformats.org/officeDocument/2006/relationships/image" Target="../media/image48.png"/><Relationship Id="rId9" Type="http://schemas.openxmlformats.org/officeDocument/2006/relationships/image" Target="../media/image52.emf"/><Relationship Id="rId14" Type="http://schemas.openxmlformats.org/officeDocument/2006/relationships/image" Target="../media/image28.emf"/></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1.emf"/><Relationship Id="rId3" Type="http://schemas.openxmlformats.org/officeDocument/2006/relationships/image" Target="../media/image25.emf"/><Relationship Id="rId7" Type="http://schemas.openxmlformats.org/officeDocument/2006/relationships/image" Target="../media/image22.png"/><Relationship Id="rId12" Type="http://schemas.openxmlformats.org/officeDocument/2006/relationships/image" Target="../media/image30.emf"/><Relationship Id="rId2" Type="http://schemas.openxmlformats.org/officeDocument/2006/relationships/image" Target="../media/image49.emf"/><Relationship Id="rId16" Type="http://schemas.openxmlformats.org/officeDocument/2006/relationships/image" Target="../media/image56.emf"/><Relationship Id="rId1" Type="http://schemas.openxmlformats.org/officeDocument/2006/relationships/slideLayout" Target="../slideLayouts/slideLayout22.xml"/><Relationship Id="rId6" Type="http://schemas.openxmlformats.org/officeDocument/2006/relationships/image" Target="../media/image28.emf"/><Relationship Id="rId11" Type="http://schemas.openxmlformats.org/officeDocument/2006/relationships/image" Target="../media/image29.emf"/><Relationship Id="rId5" Type="http://schemas.openxmlformats.org/officeDocument/2006/relationships/image" Target="../media/image27.emf"/><Relationship Id="rId15" Type="http://schemas.openxmlformats.org/officeDocument/2006/relationships/image" Target="../media/image41.emf"/><Relationship Id="rId10" Type="http://schemas.openxmlformats.org/officeDocument/2006/relationships/image" Target="../media/image54.png"/><Relationship Id="rId4" Type="http://schemas.openxmlformats.org/officeDocument/2006/relationships/image" Target="../media/image26.emf"/><Relationship Id="rId9" Type="http://schemas.openxmlformats.org/officeDocument/2006/relationships/image" Target="../media/image42.emf"/><Relationship Id="rId14" Type="http://schemas.openxmlformats.org/officeDocument/2006/relationships/image" Target="../media/image55.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30.emf"/><Relationship Id="rId3" Type="http://schemas.openxmlformats.org/officeDocument/2006/relationships/image" Target="../media/image57.png"/><Relationship Id="rId7" Type="http://schemas.openxmlformats.org/officeDocument/2006/relationships/image" Target="../media/image21.png"/><Relationship Id="rId12"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emf"/><Relationship Id="rId9" Type="http://schemas.openxmlformats.org/officeDocument/2006/relationships/image" Target="../media/image62.png"/><Relationship Id="rId1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hyperlink" Target="http://apisandbox.msdn.microsoft.com/" TargetMode="External"/><Relationship Id="rId7"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3.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Site collection and site  provisioning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smtClean="0"/>
              <a:t>Name</a:t>
            </a:r>
          </a:p>
          <a:p>
            <a:r>
              <a:rPr lang="en-US" dirty="0" smtClean="0"/>
              <a:t>Title</a:t>
            </a:r>
          </a:p>
          <a:p>
            <a:r>
              <a:rPr lang="en-US"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templates</a:t>
            </a:r>
          </a:p>
        </p:txBody>
      </p:sp>
      <p:cxnSp>
        <p:nvCxnSpPr>
          <p:cNvPr id="4" name="Straight Arrow Connector 3"/>
          <p:cNvCxnSpPr/>
          <p:nvPr/>
        </p:nvCxnSpPr>
        <p:spPr>
          <a:xfrm flipV="1">
            <a:off x="1038748" y="5388635"/>
            <a:ext cx="10275938" cy="13849"/>
          </a:xfrm>
          <a:prstGeom prst="straightConnector1">
            <a:avLst/>
          </a:prstGeom>
          <a:ln w="53975">
            <a:solidFill>
              <a:schemeClr val="tx1">
                <a:lumMod val="75000"/>
                <a:lumOff val="25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9969" y="5523780"/>
            <a:ext cx="847127" cy="492315"/>
          </a:xfrm>
          <a:prstGeom prst="rect">
            <a:avLst/>
          </a:prstGeom>
          <a:noFill/>
        </p:spPr>
        <p:txBody>
          <a:bodyPr wrap="none" lIns="0" tIns="0" rIns="0" bIns="0" rtlCol="0">
            <a:spAutoFit/>
          </a:bodyPr>
          <a:lstStyle/>
          <a:p>
            <a:r>
              <a:rPr lang="en-US" sz="3199" spc="-70" dirty="0">
                <a:solidFill>
                  <a:schemeClr val="tx1">
                    <a:lumMod val="65000"/>
                    <a:lumOff val="35000"/>
                  </a:schemeClr>
                </a:solidFill>
                <a:latin typeface="Segoe UI" panose="020B0502040204020203" pitchFamily="34" charset="0"/>
                <a:cs typeface="Segoe UI" panose="020B0502040204020203" pitchFamily="34" charset="0"/>
              </a:rPr>
              <a:t>Time</a:t>
            </a:r>
          </a:p>
        </p:txBody>
      </p:sp>
      <p:cxnSp>
        <p:nvCxnSpPr>
          <p:cNvPr id="12" name="Straight Connector 11"/>
          <p:cNvCxnSpPr/>
          <p:nvPr/>
        </p:nvCxnSpPr>
        <p:spPr>
          <a:xfrm flipH="1" flipV="1">
            <a:off x="3943244" y="5660665"/>
            <a:ext cx="590742" cy="38043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945"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Diamond 16"/>
          <p:cNvSpPr/>
          <p:nvPr/>
        </p:nvSpPr>
        <p:spPr bwMode="auto">
          <a:xfrm>
            <a:off x="7098193"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0" name="Straight Connector 19"/>
          <p:cNvCxnSpPr/>
          <p:nvPr/>
        </p:nvCxnSpPr>
        <p:spPr>
          <a:xfrm flipV="1">
            <a:off x="6623647" y="5585251"/>
            <a:ext cx="474546" cy="48169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903" y="2053456"/>
            <a:ext cx="1020505" cy="43465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6402" y="3854598"/>
            <a:ext cx="10275938" cy="13849"/>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554" y="3979126"/>
            <a:ext cx="1216811" cy="369236"/>
          </a:xfrm>
          <a:prstGeom prst="rect">
            <a:avLst/>
          </a:prstGeom>
          <a:noFill/>
        </p:spPr>
        <p:txBody>
          <a:bodyPr wrap="none" lIns="0" tIns="0" rIns="0" bIns="0" rtlCol="0">
            <a:spAutoFit/>
          </a:bodyPr>
          <a:lstStyle/>
          <a:p>
            <a:r>
              <a:rPr lang="en-US" sz="2399" spc="-70" dirty="0">
                <a:solidFill>
                  <a:schemeClr val="tx1">
                    <a:lumMod val="50000"/>
                    <a:lumOff val="50000"/>
                  </a:schemeClr>
                </a:solidFill>
                <a:latin typeface="Segoe UI" panose="020B0502040204020203" pitchFamily="34" charset="0"/>
                <a:cs typeface="Segoe UI" panose="020B0502040204020203" pitchFamily="34" charset="0"/>
              </a:rPr>
              <a:t>Team</a:t>
            </a:r>
            <a:r>
              <a:rPr lang="en-US" sz="2399" spc="-70" dirty="0">
                <a:solidFill>
                  <a:schemeClr val="bg1">
                    <a:lumMod val="65000"/>
                  </a:schemeClr>
                </a:solidFill>
                <a:latin typeface="Segoe UI" panose="020B0502040204020203" pitchFamily="34" charset="0"/>
                <a:cs typeface="Segoe UI" panose="020B0502040204020203" pitchFamily="34" charset="0"/>
              </a:rPr>
              <a:t> </a:t>
            </a:r>
            <a:r>
              <a:rPr lang="en-US" sz="2399" spc="-70" dirty="0">
                <a:solidFill>
                  <a:schemeClr val="tx1">
                    <a:lumMod val="50000"/>
                    <a:lumOff val="50000"/>
                  </a:schemeClr>
                </a:solidFill>
                <a:latin typeface="Segoe UI" panose="020B0502040204020203" pitchFamily="34" charset="0"/>
                <a:cs typeface="Segoe UI" panose="020B0502040204020203" pitchFamily="34" charset="0"/>
              </a:rPr>
              <a:t>Site</a:t>
            </a:r>
          </a:p>
        </p:txBody>
      </p:sp>
      <p:sp>
        <p:nvSpPr>
          <p:cNvPr id="44" name="TextBox 43"/>
          <p:cNvSpPr txBox="1"/>
          <p:nvPr/>
        </p:nvSpPr>
        <p:spPr>
          <a:xfrm>
            <a:off x="8114134" y="3372629"/>
            <a:ext cx="3048205" cy="369236"/>
          </a:xfrm>
          <a:prstGeom prst="rect">
            <a:avLst/>
          </a:prstGeom>
          <a:noFill/>
        </p:spPr>
        <p:txBody>
          <a:bodyPr wrap="square" lIns="0" tIns="0" rIns="0" bIns="0" rtlCol="0">
            <a:spAutoFit/>
          </a:bodyPr>
          <a:lstStyle/>
          <a:p>
            <a:pPr algn="r"/>
            <a:r>
              <a:rPr lang="en-US" sz="2399" spc="-70" dirty="0">
                <a:solidFill>
                  <a:schemeClr val="tx1">
                    <a:lumMod val="50000"/>
                    <a:lumOff val="50000"/>
                  </a:schemeClr>
                </a:solidFill>
                <a:latin typeface="Segoe UI" panose="020B0502040204020203" pitchFamily="34" charset="0"/>
                <a:cs typeface="Segoe UI" panose="020B0502040204020203" pitchFamily="34" charset="0"/>
              </a:rPr>
              <a:t>Custom Web Template</a:t>
            </a:r>
          </a:p>
        </p:txBody>
      </p:sp>
      <p:grpSp>
        <p:nvGrpSpPr>
          <p:cNvPr id="58" name="Group 57"/>
          <p:cNvGrpSpPr/>
          <p:nvPr/>
        </p:nvGrpSpPr>
        <p:grpSpPr>
          <a:xfrm>
            <a:off x="1305555" y="2492057"/>
            <a:ext cx="2913906" cy="767717"/>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48824" cy="768335"/>
                <a:chOff x="6948264" y="1076489"/>
                <a:chExt cx="948824"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57" name="TextBox 56"/>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59" name="Group 58"/>
          <p:cNvGrpSpPr/>
          <p:nvPr/>
        </p:nvGrpSpPr>
        <p:grpSpPr>
          <a:xfrm>
            <a:off x="1305555" y="4266071"/>
            <a:ext cx="2913906" cy="767717"/>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48824" cy="768335"/>
                <a:chOff x="6948264" y="1076489"/>
                <a:chExt cx="948824"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1" name="TextBox 60"/>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66" name="Group 65"/>
          <p:cNvGrpSpPr/>
          <p:nvPr/>
        </p:nvGrpSpPr>
        <p:grpSpPr>
          <a:xfrm>
            <a:off x="4553535" y="4266071"/>
            <a:ext cx="3247979" cy="767717"/>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48824" cy="768335"/>
                <a:chOff x="6948264" y="1076489"/>
                <a:chExt cx="948824"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8" name="TextBox 67"/>
            <p:cNvSpPr txBox="1"/>
            <p:nvPr/>
          </p:nvSpPr>
          <p:spPr>
            <a:xfrm>
              <a:off x="2412469" y="2524468"/>
              <a:ext cx="2292849"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+2</a:t>
              </a:r>
              <a:endParaRPr lang="en-US" sz="1600" spc="-70" dirty="0">
                <a:latin typeface="Segoe UI" panose="020B0502040204020203" pitchFamily="34" charset="0"/>
                <a:cs typeface="Segoe UI" panose="020B0502040204020203" pitchFamily="34" charset="0"/>
              </a:endParaRPr>
            </a:p>
          </p:txBody>
        </p:sp>
      </p:grpSp>
      <p:grpSp>
        <p:nvGrpSpPr>
          <p:cNvPr id="73" name="Group 72"/>
          <p:cNvGrpSpPr/>
          <p:nvPr/>
        </p:nvGrpSpPr>
        <p:grpSpPr>
          <a:xfrm>
            <a:off x="8151488" y="4253840"/>
            <a:ext cx="3290036" cy="767717"/>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48824" cy="768335"/>
                <a:chOff x="6948264" y="1076489"/>
                <a:chExt cx="948824"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75" name="TextBox 74"/>
            <p:cNvSpPr txBox="1"/>
            <p:nvPr/>
          </p:nvSpPr>
          <p:spPr>
            <a:xfrm>
              <a:off x="2412469" y="2524468"/>
              <a:ext cx="2334923"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+4</a:t>
              </a:r>
              <a:endParaRPr lang="en-US" sz="1600" spc="-70" dirty="0">
                <a:latin typeface="Segoe UI" panose="020B0502040204020203" pitchFamily="34" charset="0"/>
                <a:cs typeface="Segoe UI" panose="020B0502040204020203" pitchFamily="34" charset="0"/>
              </a:endParaRPr>
            </a:p>
          </p:txBody>
        </p:sp>
      </p:grpSp>
      <p:grpSp>
        <p:nvGrpSpPr>
          <p:cNvPr id="81" name="Group 80"/>
          <p:cNvGrpSpPr/>
          <p:nvPr/>
        </p:nvGrpSpPr>
        <p:grpSpPr>
          <a:xfrm>
            <a:off x="4553535" y="2492057"/>
            <a:ext cx="2913906" cy="767717"/>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48824" cy="768335"/>
                <a:chOff x="6948264" y="1076489"/>
                <a:chExt cx="948824"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83" name="TextBox 82"/>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88" name="Group 87"/>
          <p:cNvGrpSpPr/>
          <p:nvPr/>
        </p:nvGrpSpPr>
        <p:grpSpPr>
          <a:xfrm>
            <a:off x="8151488" y="2490677"/>
            <a:ext cx="2913906" cy="767717"/>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48824" cy="768335"/>
                <a:chOff x="6948264" y="1076489"/>
                <a:chExt cx="94882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90" name="TextBox 89"/>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cxnSp>
        <p:nvCxnSpPr>
          <p:cNvPr id="100" name="Straight Connector 99"/>
          <p:cNvCxnSpPr/>
          <p:nvPr/>
        </p:nvCxnSpPr>
        <p:spPr>
          <a:xfrm flipH="1">
            <a:off x="8617731" y="2053456"/>
            <a:ext cx="1020505" cy="35157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3533" y="3348722"/>
            <a:ext cx="0" cy="824403"/>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981" y="3484036"/>
            <a:ext cx="1337007" cy="276927"/>
          </a:xfrm>
          <a:prstGeom prst="rect">
            <a:avLst/>
          </a:prstGeom>
          <a:noFill/>
        </p:spPr>
        <p:txBody>
          <a:bodyPr wrap="square" lIns="0" tIns="0" rIns="0" bIns="0" rtlCol="0">
            <a:spAutoFit/>
          </a:bodyPr>
          <a:lstStyle/>
          <a:p>
            <a:pPr algn="ctr"/>
            <a:r>
              <a:rPr lang="en-US" sz="1799" spc="-70" dirty="0">
                <a:latin typeface="Segoe UI" panose="020B0502040204020203" pitchFamily="34" charset="0"/>
                <a:cs typeface="Segoe UI" panose="020B0502040204020203" pitchFamily="34" charset="0"/>
              </a:rPr>
              <a:t>&lt;&lt; Copy &gt;&gt;</a:t>
            </a:r>
          </a:p>
        </p:txBody>
      </p:sp>
      <p:sp>
        <p:nvSpPr>
          <p:cNvPr id="13" name="TextBox 4"/>
          <p:cNvSpPr txBox="1"/>
          <p:nvPr/>
        </p:nvSpPr>
        <p:spPr>
          <a:xfrm>
            <a:off x="4173022" y="5973250"/>
            <a:ext cx="3059384" cy="703753"/>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Service updates for introducing new capabilities to team sites also using feature stapling</a:t>
            </a:r>
          </a:p>
        </p:txBody>
      </p:sp>
      <p:sp>
        <p:nvSpPr>
          <p:cNvPr id="99" name="TextBox 4"/>
          <p:cNvSpPr txBox="1"/>
          <p:nvPr/>
        </p:nvSpPr>
        <p:spPr>
          <a:xfrm>
            <a:off x="7441551" y="1145026"/>
            <a:ext cx="3999974" cy="936195"/>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Significant differences on the outcome unless web template onet.xml has been updated cross site collections with the changes which were also done for out of the box team site.</a:t>
            </a:r>
          </a:p>
        </p:txBody>
      </p:sp>
      <p:sp>
        <p:nvSpPr>
          <p:cNvPr id="28" name="TextBox 4"/>
          <p:cNvSpPr txBox="1"/>
          <p:nvPr/>
        </p:nvSpPr>
        <p:spPr>
          <a:xfrm>
            <a:off x="1851901" y="1192833"/>
            <a:ext cx="2638663" cy="919046"/>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Web Template onet.xml is created by copying team site onet.xml and by adding stapled features to the onet.xml</a:t>
            </a:r>
          </a:p>
        </p:txBody>
      </p:sp>
    </p:spTree>
    <p:extLst>
      <p:ext uri="{BB962C8B-B14F-4D97-AF65-F5344CB8AC3E}">
        <p14:creationId xmlns:p14="http://schemas.microsoft.com/office/powerpoint/2010/main" val="38100136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“Web </a:t>
            </a:r>
            <a:r>
              <a:rPr lang="en-US" sz="5398"/>
              <a:t>templates were the </a:t>
            </a:r>
            <a:r>
              <a:rPr lang="en-US" sz="5398" dirty="0"/>
              <a:t>best option in SharePoint 2010, what has changed?”</a:t>
            </a:r>
            <a:endParaRPr lang="en-GB" sz="5998" dirty="0"/>
          </a:p>
        </p:txBody>
      </p:sp>
      <p:sp>
        <p:nvSpPr>
          <p:cNvPr id="4" name="TextBox 3"/>
          <p:cNvSpPr txBox="1"/>
          <p:nvPr/>
        </p:nvSpPr>
        <p:spPr>
          <a:xfrm>
            <a:off x="4479556" y="4574178"/>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Much better remote APIs in 2013 provide us full flexibility on the site provisioning without </a:t>
            </a:r>
            <a:r>
              <a:rPr lang="en-US" sz="2399">
                <a:latin typeface="Segoe UI" panose="020B0502040204020203" pitchFamily="34" charset="0"/>
                <a:cs typeface="Segoe UI" panose="020B0502040204020203" pitchFamily="34" charset="0"/>
              </a:rPr>
              <a:t>causing </a:t>
            </a:r>
            <a:r>
              <a:rPr lang="en-US" sz="2399" dirty="0">
                <a:latin typeface="Segoe UI" panose="020B0502040204020203" pitchFamily="34" charset="0"/>
                <a:cs typeface="Segoe UI" panose="020B0502040204020203" pitchFamily="34" charset="0"/>
              </a:rPr>
              <a:t>additional</a:t>
            </a:r>
            <a:r>
              <a:rPr lang="en-US" sz="2399">
                <a:latin typeface="Segoe UI" panose="020B0502040204020203" pitchFamily="34" charset="0"/>
                <a:cs typeface="Segoe UI" panose="020B0502040204020203" pitchFamily="34" charset="0"/>
              </a:rPr>
              <a:t> maintenance </a:t>
            </a:r>
            <a:r>
              <a:rPr lang="en-US" sz="2399" dirty="0">
                <a:latin typeface="Segoe UI" panose="020B0502040204020203" pitchFamily="34" charset="0"/>
                <a:cs typeface="Segoe UI" panose="020B0502040204020203" pitchFamily="34" charset="0"/>
              </a:rPr>
              <a:t>challenges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15955"/>
            <a:ext cx="7160352"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Better remote APIs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87591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2453" y="-50611"/>
            <a:ext cx="9209861" cy="6906339"/>
          </a:xfr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2501" y="-52140"/>
            <a:ext cx="9394538" cy="7044826"/>
          </a:xfrm>
          <a:prstGeom prst="rect">
            <a:avLst/>
          </a:prstGeom>
        </p:spPr>
      </p:pic>
      <p:sp>
        <p:nvSpPr>
          <p:cNvPr id="5" name="Title 3"/>
          <p:cNvSpPr txBox="1">
            <a:spLocks/>
          </p:cNvSpPr>
          <p:nvPr/>
        </p:nvSpPr>
        <p:spPr>
          <a:xfrm>
            <a:off x="5902399" y="2272"/>
            <a:ext cx="6283976"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3" kern="0" dirty="0">
                <a:solidFill>
                  <a:schemeClr val="bg2">
                    <a:lumMod val="10000"/>
                  </a:schemeClr>
                </a:solidFill>
              </a:rPr>
              <a:t>What if… </a:t>
            </a:r>
          </a:p>
        </p:txBody>
      </p:sp>
      <p:sp>
        <p:nvSpPr>
          <p:cNvPr id="6" name="Title 3"/>
          <p:cNvSpPr txBox="1">
            <a:spLocks/>
          </p:cNvSpPr>
          <p:nvPr/>
        </p:nvSpPr>
        <p:spPr>
          <a:xfrm>
            <a:off x="7324373" y="1097863"/>
            <a:ext cx="4517454"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10928682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593" y="1415802"/>
            <a:ext cx="4664070" cy="1885303"/>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857" y="4718206"/>
            <a:ext cx="2415000" cy="1181058"/>
          </a:xfrm>
          <a:prstGeom prst="rect">
            <a:avLst/>
          </a:prstGeom>
        </p:spPr>
      </p:pic>
      <p:grpSp>
        <p:nvGrpSpPr>
          <p:cNvPr id="179" name="Group 178"/>
          <p:cNvGrpSpPr>
            <a:grpSpLocks noChangeAspect="1"/>
          </p:cNvGrpSpPr>
          <p:nvPr/>
        </p:nvGrpSpPr>
        <p:grpSpPr>
          <a:xfrm>
            <a:off x="464536" y="3412015"/>
            <a:ext cx="3586085" cy="2422898"/>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sp>
        <p:nvSpPr>
          <p:cNvPr id="211" name="Title 210"/>
          <p:cNvSpPr>
            <a:spLocks noGrp="1"/>
          </p:cNvSpPr>
          <p:nvPr>
            <p:ph type="title"/>
          </p:nvPr>
        </p:nvSpPr>
        <p:spPr/>
        <p:txBody>
          <a:bodyPr/>
          <a:lstStyle/>
          <a:p>
            <a:r>
              <a:rPr lang="en-US" sz="4799" dirty="0"/>
              <a:t>SharePoint</a:t>
            </a:r>
            <a:r>
              <a:rPr lang="en-US" sz="4799"/>
              <a:t> Remote Provisioning</a:t>
            </a:r>
            <a:endParaRPr lang="en-US" sz="4799" dirty="0"/>
          </a:p>
        </p:txBody>
      </p:sp>
      <p:sp>
        <p:nvSpPr>
          <p:cNvPr id="210" name="Arc 209"/>
          <p:cNvSpPr/>
          <p:nvPr/>
        </p:nvSpPr>
        <p:spPr>
          <a:xfrm rot="7278327">
            <a:off x="8470941" y="3794341"/>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229" name="Group 1"/>
          <p:cNvGrpSpPr/>
          <p:nvPr/>
        </p:nvGrpSpPr>
        <p:grpSpPr>
          <a:xfrm>
            <a:off x="8707869" y="4761088"/>
            <a:ext cx="2391791" cy="1066806"/>
            <a:chOff x="9556388" y="4856769"/>
            <a:chExt cx="2441023" cy="1088765"/>
          </a:xfrm>
        </p:grpSpPr>
        <p:pic>
          <p:nvPicPr>
            <p:cNvPr id="225" name="Picture 2"/>
            <p:cNvPicPr>
              <a:picLocks noChangeAspect="1"/>
            </p:cNvPicPr>
            <p:nvPr/>
          </p:nvPicPr>
          <p:blipFill>
            <a:blip r:embed="rId7">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22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22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cxnSp>
        <p:nvCxnSpPr>
          <p:cNvPr id="232" name="Straight Arrow Connector 231"/>
          <p:cNvCxnSpPr/>
          <p:nvPr/>
        </p:nvCxnSpPr>
        <p:spPr>
          <a:xfrm flipH="1">
            <a:off x="4907384" y="4104976"/>
            <a:ext cx="3450101" cy="16957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899855" y="2482318"/>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
        <p:nvSpPr>
          <p:cNvPr id="260" name="TextBox 259"/>
          <p:cNvSpPr txBox="1"/>
          <p:nvPr/>
        </p:nvSpPr>
        <p:spPr>
          <a:xfrm rot="21398327">
            <a:off x="6228479" y="4215556"/>
            <a:ext cx="1680696" cy="361883"/>
          </a:xfrm>
          <a:prstGeom prst="rect">
            <a:avLst/>
          </a:prstGeom>
          <a:noFill/>
        </p:spPr>
        <p:txBody>
          <a:bodyPr wrap="square" rtlCol="0">
            <a:spAutoFit/>
          </a:bodyPr>
          <a:lstStyle/>
          <a:p>
            <a:r>
              <a:rPr lang="en-US" sz="1763" i="1" dirty="0">
                <a:latin typeface="Segoe UI Light" panose="020B0502040204020203" pitchFamily="34" charset="0"/>
                <a:cs typeface="Segoe UI Light" panose="020B0502040204020203" pitchFamily="34" charset="0"/>
              </a:rPr>
              <a:t>CSOM / REST</a:t>
            </a:r>
          </a:p>
        </p:txBody>
      </p:sp>
      <p:grpSp>
        <p:nvGrpSpPr>
          <p:cNvPr id="53" name="Group 52"/>
          <p:cNvGrpSpPr/>
          <p:nvPr/>
        </p:nvGrpSpPr>
        <p:grpSpPr>
          <a:xfrm>
            <a:off x="10187559" y="5365203"/>
            <a:ext cx="514267" cy="514267"/>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6" name="Group 55"/>
          <p:cNvGrpSpPr/>
          <p:nvPr/>
        </p:nvGrpSpPr>
        <p:grpSpPr>
          <a:xfrm>
            <a:off x="5856049" y="3925924"/>
            <a:ext cx="514267" cy="514267"/>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36" name="Group 35"/>
          <p:cNvGrpSpPr/>
          <p:nvPr/>
        </p:nvGrpSpPr>
        <p:grpSpPr>
          <a:xfrm>
            <a:off x="2232228" y="1633417"/>
            <a:ext cx="2516238" cy="2300324"/>
            <a:chOff x="4383758" y="2492542"/>
            <a:chExt cx="2516893" cy="2300923"/>
          </a:xfrm>
        </p:grpSpPr>
        <p:sp>
          <p:nvSpPr>
            <p:cNvPr id="37" name="Rectangle 36"/>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38" name="Group 37"/>
            <p:cNvGrpSpPr/>
            <p:nvPr/>
          </p:nvGrpSpPr>
          <p:grpSpPr>
            <a:xfrm>
              <a:off x="5421611" y="2886866"/>
              <a:ext cx="1479040" cy="1043909"/>
              <a:chOff x="4557447" y="1721445"/>
              <a:chExt cx="1479040" cy="1043909"/>
            </a:xfrm>
          </p:grpSpPr>
          <p:pic>
            <p:nvPicPr>
              <p:cNvPr id="46" name="Picture 45"/>
              <p:cNvPicPr>
                <a:picLocks noChangeAspect="1"/>
              </p:cNvPicPr>
              <p:nvPr/>
            </p:nvPicPr>
            <p:blipFill>
              <a:blip r:embed="rId8"/>
              <a:stretch>
                <a:fillRect/>
              </a:stretch>
            </p:blipFill>
            <p:spPr>
              <a:xfrm>
                <a:off x="4557447" y="1902539"/>
                <a:ext cx="477423" cy="839046"/>
              </a:xfrm>
              <a:prstGeom prst="rect">
                <a:avLst/>
              </a:prstGeom>
            </p:spPr>
          </p:pic>
          <p:pic>
            <p:nvPicPr>
              <p:cNvPr id="47" name="Picture 46"/>
              <p:cNvPicPr>
                <a:picLocks noChangeAspect="1"/>
              </p:cNvPicPr>
              <p:nvPr/>
            </p:nvPicPr>
            <p:blipFill>
              <a:blip r:embed="rId8"/>
              <a:stretch>
                <a:fillRect/>
              </a:stretch>
            </p:blipFill>
            <p:spPr>
              <a:xfrm>
                <a:off x="4869643" y="1721445"/>
                <a:ext cx="477423" cy="839046"/>
              </a:xfrm>
              <a:prstGeom prst="rect">
                <a:avLst/>
              </a:prstGeom>
            </p:spPr>
          </p:pic>
          <p:pic>
            <p:nvPicPr>
              <p:cNvPr id="48" name="Picture 47"/>
              <p:cNvPicPr>
                <a:picLocks noChangeAspect="1"/>
              </p:cNvPicPr>
              <p:nvPr/>
            </p:nvPicPr>
            <p:blipFill>
              <a:blip r:embed="rId9"/>
              <a:stretch>
                <a:fillRect/>
              </a:stretch>
            </p:blipFill>
            <p:spPr>
              <a:xfrm>
                <a:off x="5153580" y="1902539"/>
                <a:ext cx="882907" cy="862815"/>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8"/>
              <a:stretch>
                <a:fillRect/>
              </a:stretch>
            </p:blipFill>
            <p:spPr>
              <a:xfrm>
                <a:off x="3981885" y="2967692"/>
                <a:ext cx="477423" cy="839046"/>
              </a:xfrm>
              <a:prstGeom prst="rect">
                <a:avLst/>
              </a:prstGeom>
            </p:spPr>
          </p:pic>
          <p:pic>
            <p:nvPicPr>
              <p:cNvPr id="44" name="Picture 43"/>
              <p:cNvPicPr>
                <a:picLocks noChangeAspect="1"/>
              </p:cNvPicPr>
              <p:nvPr/>
            </p:nvPicPr>
            <p:blipFill>
              <a:blip r:embed="rId8"/>
              <a:stretch>
                <a:fillRect/>
              </a:stretch>
            </p:blipFill>
            <p:spPr>
              <a:xfrm>
                <a:off x="4269036" y="2834055"/>
                <a:ext cx="477423" cy="839046"/>
              </a:xfrm>
              <a:prstGeom prst="rect">
                <a:avLst/>
              </a:prstGeom>
            </p:spPr>
          </p:pic>
          <p:pic>
            <p:nvPicPr>
              <p:cNvPr id="45" name="Picture 44"/>
              <p:cNvPicPr>
                <a:picLocks noChangeAspect="1"/>
              </p:cNvPicPr>
              <p:nvPr/>
            </p:nvPicPr>
            <p:blipFill>
              <a:blip r:embed="rId10"/>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8"/>
              <a:stretch>
                <a:fillRect/>
              </a:stretch>
            </p:blipFill>
            <p:spPr>
              <a:xfrm>
                <a:off x="3601101" y="2846904"/>
                <a:ext cx="477423" cy="839046"/>
              </a:xfrm>
              <a:prstGeom prst="rect">
                <a:avLst/>
              </a:prstGeom>
            </p:spPr>
          </p:pic>
          <p:pic>
            <p:nvPicPr>
              <p:cNvPr id="42" name="Picture 41"/>
              <p:cNvPicPr>
                <a:picLocks noChangeAspect="1"/>
              </p:cNvPicPr>
              <p:nvPr/>
            </p:nvPicPr>
            <p:blipFill>
              <a:blip r:embed="rId11"/>
              <a:stretch>
                <a:fillRect/>
              </a:stretch>
            </p:blipFill>
            <p:spPr>
              <a:xfrm>
                <a:off x="3875612" y="2714202"/>
                <a:ext cx="694487" cy="898458"/>
              </a:xfrm>
              <a:prstGeom prst="rect">
                <a:avLst/>
              </a:prstGeom>
            </p:spPr>
          </p:pic>
        </p:grpSp>
      </p:grpSp>
      <p:grpSp>
        <p:nvGrpSpPr>
          <p:cNvPr id="61" name="Group 60"/>
          <p:cNvGrpSpPr>
            <a:grpSpLocks noChangeAspect="1"/>
          </p:cNvGrpSpPr>
          <p:nvPr/>
        </p:nvGrpSpPr>
        <p:grpSpPr>
          <a:xfrm>
            <a:off x="8838273" y="2822775"/>
            <a:ext cx="2471778" cy="1619578"/>
            <a:chOff x="4395610" y="3071229"/>
            <a:chExt cx="1995195" cy="1307309"/>
          </a:xfrm>
        </p:grpSpPr>
        <p:sp>
          <p:nvSpPr>
            <p:cNvPr id="62" name="Rectangle 61"/>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3" name="Picture 62"/>
            <p:cNvPicPr>
              <a:picLocks noChangeAspect="1"/>
            </p:cNvPicPr>
            <p:nvPr/>
          </p:nvPicPr>
          <p:blipFill>
            <a:blip r:embed="rId12"/>
            <a:stretch>
              <a:fillRect/>
            </a:stretch>
          </p:blipFill>
          <p:spPr>
            <a:xfrm>
              <a:off x="5246592" y="3476941"/>
              <a:ext cx="529349" cy="417312"/>
            </a:xfrm>
            <a:prstGeom prst="rect">
              <a:avLst/>
            </a:prstGeom>
          </p:spPr>
        </p:pic>
        <p:pic>
          <p:nvPicPr>
            <p:cNvPr id="64" name="Picture 63"/>
            <p:cNvPicPr>
              <a:picLocks noChangeAspect="1"/>
            </p:cNvPicPr>
            <p:nvPr/>
          </p:nvPicPr>
          <p:blipFill>
            <a:blip r:embed="rId12"/>
            <a:stretch>
              <a:fillRect/>
            </a:stretch>
          </p:blipFill>
          <p:spPr>
            <a:xfrm>
              <a:off x="5581574" y="3585493"/>
              <a:ext cx="556200" cy="438480"/>
            </a:xfrm>
            <a:prstGeom prst="rect">
              <a:avLst/>
            </a:prstGeom>
          </p:spPr>
        </p:pic>
        <p:pic>
          <p:nvPicPr>
            <p:cNvPr id="65" name="Picture 64"/>
            <p:cNvPicPr>
              <a:picLocks noChangeAspect="1"/>
            </p:cNvPicPr>
            <p:nvPr/>
          </p:nvPicPr>
          <p:blipFill>
            <a:blip r:embed="rId13"/>
            <a:stretch>
              <a:fillRect/>
            </a:stretch>
          </p:blipFill>
          <p:spPr>
            <a:xfrm>
              <a:off x="5970309" y="3700199"/>
              <a:ext cx="420496" cy="432326"/>
            </a:xfrm>
            <a:prstGeom prst="rect">
              <a:avLst/>
            </a:prstGeom>
          </p:spPr>
        </p:pic>
        <p:pic>
          <p:nvPicPr>
            <p:cNvPr id="66" name="Picture 65"/>
            <p:cNvPicPr>
              <a:picLocks noChangeAspect="1"/>
            </p:cNvPicPr>
            <p:nvPr/>
          </p:nvPicPr>
          <p:blipFill>
            <a:blip r:embed="rId14"/>
            <a:stretch>
              <a:fillRect/>
            </a:stretch>
          </p:blipFill>
          <p:spPr>
            <a:xfrm>
              <a:off x="4893565" y="3772769"/>
              <a:ext cx="688009" cy="605769"/>
            </a:xfrm>
            <a:prstGeom prst="rect">
              <a:avLst/>
            </a:prstGeom>
          </p:spPr>
        </p:pic>
      </p:grpSp>
      <p:pic>
        <p:nvPicPr>
          <p:cNvPr id="67" name="Picture 66"/>
          <p:cNvPicPr>
            <a:picLocks noChangeAspect="1"/>
          </p:cNvPicPr>
          <p:nvPr/>
        </p:nvPicPr>
        <p:blipFill>
          <a:blip r:embed="rId15"/>
          <a:stretch>
            <a:fillRect/>
          </a:stretch>
        </p:blipFill>
        <p:spPr>
          <a:xfrm>
            <a:off x="3544595" y="3628516"/>
            <a:ext cx="1299706" cy="1390385"/>
          </a:xfrm>
          <a:prstGeom prst="rect">
            <a:avLst/>
          </a:prstGeom>
        </p:spPr>
      </p:pic>
    </p:spTree>
    <p:extLst>
      <p:ext uri="{BB962C8B-B14F-4D97-AF65-F5344CB8AC3E}">
        <p14:creationId xmlns:p14="http://schemas.microsoft.com/office/powerpoint/2010/main" val="77537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fade">
                                      <p:cBhvr>
                                        <p:cTn id="31" dur="1000"/>
                                        <p:tgtEl>
                                          <p:spTgt spid="232"/>
                                        </p:tgtEl>
                                      </p:cBhvr>
                                    </p:animEffec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fade">
                                      <p:cBhvr>
                                        <p:cTn id="41" dur="1000"/>
                                        <p:tgtEl>
                                          <p:spTgt spid="260"/>
                                        </p:tgtEl>
                                      </p:cBhvr>
                                    </p:animEffect>
                                    <p:anim calcmode="lin" valueType="num">
                                      <p:cBhvr>
                                        <p:cTn id="42" dur="1000" fill="hold"/>
                                        <p:tgtEl>
                                          <p:spTgt spid="260"/>
                                        </p:tgtEl>
                                        <p:attrNameLst>
                                          <p:attrName>ppt_x</p:attrName>
                                        </p:attrNameLst>
                                      </p:cBhvr>
                                      <p:tavLst>
                                        <p:tav tm="0">
                                          <p:val>
                                            <p:strVal val="#ppt_x"/>
                                          </p:val>
                                        </p:tav>
                                        <p:tav tm="100000">
                                          <p:val>
                                            <p:strVal val="#ppt_x"/>
                                          </p:val>
                                        </p:tav>
                                      </p:tavLst>
                                    </p:anim>
                                    <p:anim calcmode="lin" valueType="num">
                                      <p:cBhvr>
                                        <p:cTn id="43" dur="1000" fill="hold"/>
                                        <p:tgtEl>
                                          <p:spTgt spid="26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1000"/>
                                        <p:tgtEl>
                                          <p:spTgt spid="171"/>
                                        </p:tgtEl>
                                      </p:cBhvr>
                                    </p:animEffect>
                                    <p:anim calcmode="lin" valueType="num">
                                      <p:cBhvr>
                                        <p:cTn id="52" dur="1000" fill="hold"/>
                                        <p:tgtEl>
                                          <p:spTgt spid="171"/>
                                        </p:tgtEl>
                                        <p:attrNameLst>
                                          <p:attrName>ppt_x</p:attrName>
                                        </p:attrNameLst>
                                      </p:cBhvr>
                                      <p:tavLst>
                                        <p:tav tm="0">
                                          <p:val>
                                            <p:strVal val="#ppt_x"/>
                                          </p:val>
                                        </p:tav>
                                        <p:tav tm="100000">
                                          <p:val>
                                            <p:strVal val="#ppt_x"/>
                                          </p:val>
                                        </p:tav>
                                      </p:tavLst>
                                    </p:anim>
                                    <p:anim calcmode="lin" valueType="num">
                                      <p:cBhvr>
                                        <p:cTn id="53" dur="1000" fill="hold"/>
                                        <p:tgtEl>
                                          <p:spTgt spid="17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1000"/>
                                        <p:tgtEl>
                                          <p:spTgt spid="179"/>
                                        </p:tgtEl>
                                      </p:cBhvr>
                                    </p:animEffect>
                                    <p:anim calcmode="lin" valueType="num">
                                      <p:cBhvr>
                                        <p:cTn id="57" dur="1000" fill="hold"/>
                                        <p:tgtEl>
                                          <p:spTgt spid="179"/>
                                        </p:tgtEl>
                                        <p:attrNameLst>
                                          <p:attrName>ppt_x</p:attrName>
                                        </p:attrNameLst>
                                      </p:cBhvr>
                                      <p:tavLst>
                                        <p:tav tm="0">
                                          <p:val>
                                            <p:strVal val="#ppt_x"/>
                                          </p:val>
                                        </p:tav>
                                        <p:tav tm="100000">
                                          <p:val>
                                            <p:strVal val="#ppt_x"/>
                                          </p:val>
                                        </p:tav>
                                      </p:tavLst>
                                    </p:anim>
                                    <p:anim calcmode="lin" valueType="num">
                                      <p:cBhvr>
                                        <p:cTn id="5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“No more feature framework?”</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recommend remote provisioning patterns rather than feature framework usage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85924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32258387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with </a:t>
            </a:r>
            <a:br>
              <a:rPr lang="en-US" sz="7200" dirty="0"/>
            </a:b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add-in 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add-ins</a:t>
            </a:r>
            <a:endParaRPr lang="en-US" dirty="0"/>
          </a:p>
        </p:txBody>
      </p:sp>
    </p:spTree>
    <p:extLst>
      <p:ext uri="{BB962C8B-B14F-4D97-AF65-F5344CB8AC3E}">
        <p14:creationId xmlns:p14="http://schemas.microsoft.com/office/powerpoint/2010/main" val="27318299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19722275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886418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1038322" y="2635250"/>
            <a:ext cx="1736757" cy="1968500"/>
            <a:chOff x="1038322" y="2635250"/>
            <a:chExt cx="1736757" cy="1968500"/>
          </a:xfrm>
        </p:grpSpPr>
        <p:grpSp>
          <p:nvGrpSpPr>
            <p:cNvPr id="72" name="Group 71"/>
            <p:cNvGrpSpPr>
              <a:grpSpLocks noChangeAspect="1"/>
            </p:cNvGrpSpPr>
            <p:nvPr/>
          </p:nvGrpSpPr>
          <p:grpSpPr bwMode="auto">
            <a:xfrm>
              <a:off x="1158875" y="2635250"/>
              <a:ext cx="1495425" cy="1968500"/>
              <a:chOff x="730" y="1660"/>
              <a:chExt cx="942" cy="1240"/>
            </a:xfrm>
          </p:grpSpPr>
          <p:sp>
            <p:nvSpPr>
              <p:cNvPr id="74"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3" name="TextBox 72"/>
            <p:cNvSpPr txBox="1"/>
            <p:nvPr/>
          </p:nvSpPr>
          <p:spPr>
            <a:xfrm>
              <a:off x="1038322" y="3524162"/>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patterns</a:t>
              </a:r>
              <a:endParaRPr lang="en-GB" sz="2000" spc="-70" dirty="0" smtClean="0">
                <a:solidFill>
                  <a:schemeClr val="bg1"/>
                </a:solidFill>
              </a:endParaRPr>
            </a:p>
          </p:txBody>
        </p:sp>
      </p:grpSp>
      <p:grpSp>
        <p:nvGrpSpPr>
          <p:cNvPr id="79" name="Group 78"/>
          <p:cNvGrpSpPr/>
          <p:nvPr/>
        </p:nvGrpSpPr>
        <p:grpSpPr>
          <a:xfrm>
            <a:off x="9219567" y="2843213"/>
            <a:ext cx="1901482" cy="1376221"/>
            <a:chOff x="9190178" y="2757481"/>
            <a:chExt cx="1901482" cy="1376221"/>
          </a:xfrm>
        </p:grpSpPr>
        <p:pic>
          <p:nvPicPr>
            <p:cNvPr id="80" name="Picture 79"/>
            <p:cNvPicPr>
              <a:picLocks noChangeAspect="1"/>
            </p:cNvPicPr>
            <p:nvPr/>
          </p:nvPicPr>
          <p:blipFill>
            <a:blip r:embed="rId2"/>
            <a:stretch>
              <a:fillRect/>
            </a:stretch>
          </p:blipFill>
          <p:spPr>
            <a:xfrm>
              <a:off x="9775856" y="2757481"/>
              <a:ext cx="739744" cy="968388"/>
            </a:xfrm>
            <a:prstGeom prst="rect">
              <a:avLst/>
            </a:prstGeom>
          </p:spPr>
        </p:pic>
        <p:sp>
          <p:nvSpPr>
            <p:cNvPr id="81" name="TextBox 80"/>
            <p:cNvSpPr txBox="1"/>
            <p:nvPr/>
          </p:nvSpPr>
          <p:spPr>
            <a:xfrm>
              <a:off x="9190178" y="3518149"/>
              <a:ext cx="1901482"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 collections</a:t>
              </a:r>
              <a:endParaRPr lang="en-GB" sz="2000" spc="-70" dirty="0" smtClean="0">
                <a:solidFill>
                  <a:schemeClr val="bg1"/>
                </a:solidFill>
              </a:endParaRPr>
            </a:p>
          </p:txBody>
        </p:sp>
      </p:grpSp>
      <p:grpSp>
        <p:nvGrpSpPr>
          <p:cNvPr id="82" name="Group 81"/>
          <p:cNvGrpSpPr/>
          <p:nvPr/>
        </p:nvGrpSpPr>
        <p:grpSpPr>
          <a:xfrm>
            <a:off x="3619185" y="2776177"/>
            <a:ext cx="1736757" cy="1501627"/>
            <a:chOff x="3620228" y="2632075"/>
            <a:chExt cx="1736757" cy="1501627"/>
          </a:xfrm>
        </p:grpSpPr>
        <p:pic>
          <p:nvPicPr>
            <p:cNvPr id="83" name="Picture 82"/>
            <p:cNvPicPr>
              <a:picLocks noChangeAspect="1"/>
            </p:cNvPicPr>
            <p:nvPr/>
          </p:nvPicPr>
          <p:blipFill>
            <a:blip r:embed="rId3"/>
            <a:stretch>
              <a:fillRect/>
            </a:stretch>
          </p:blipFill>
          <p:spPr>
            <a:xfrm>
              <a:off x="4064182" y="2632075"/>
              <a:ext cx="859116" cy="1497750"/>
            </a:xfrm>
            <a:prstGeom prst="rect">
              <a:avLst/>
            </a:prstGeom>
          </p:spPr>
        </p:pic>
        <p:sp>
          <p:nvSpPr>
            <p:cNvPr id="84" name="TextBox 83"/>
            <p:cNvSpPr txBox="1"/>
            <p:nvPr/>
          </p:nvSpPr>
          <p:spPr>
            <a:xfrm>
              <a:off x="3620228" y="3518149"/>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with CSOM</a:t>
              </a:r>
              <a:endParaRPr lang="en-GB" sz="2000" spc="-70" dirty="0" smtClean="0">
                <a:solidFill>
                  <a:schemeClr val="bg1"/>
                </a:solidFill>
              </a:endParaRPr>
            </a:p>
          </p:txBody>
        </p:sp>
      </p:grpSp>
      <p:grpSp>
        <p:nvGrpSpPr>
          <p:cNvPr id="85" name="Group 84"/>
          <p:cNvGrpSpPr/>
          <p:nvPr/>
        </p:nvGrpSpPr>
        <p:grpSpPr>
          <a:xfrm>
            <a:off x="6217803" y="2632075"/>
            <a:ext cx="1959190" cy="1957388"/>
            <a:chOff x="6217803" y="2632075"/>
            <a:chExt cx="1959190" cy="1957388"/>
          </a:xfrm>
        </p:grpSpPr>
        <p:grpSp>
          <p:nvGrpSpPr>
            <p:cNvPr id="86" name="Group 85"/>
            <p:cNvGrpSpPr/>
            <p:nvPr/>
          </p:nvGrpSpPr>
          <p:grpSpPr>
            <a:xfrm>
              <a:off x="6369941" y="2632075"/>
              <a:ext cx="1701799" cy="1957388"/>
              <a:chOff x="6650038" y="3992563"/>
              <a:chExt cx="1701799" cy="1957388"/>
            </a:xfrm>
          </p:grpSpPr>
          <p:sp>
            <p:nvSpPr>
              <p:cNvPr id="88"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TextBox 86"/>
            <p:cNvSpPr txBox="1"/>
            <p:nvPr/>
          </p:nvSpPr>
          <p:spPr>
            <a:xfrm>
              <a:off x="6217803" y="3192377"/>
              <a:ext cx="1959190" cy="615553"/>
            </a:xfrm>
            <a:prstGeom prst="rect">
              <a:avLst/>
            </a:prstGeom>
            <a:noFill/>
          </p:spPr>
          <p:txBody>
            <a:bodyPr wrap="none" lIns="0" tIns="0" rIns="0" bIns="0" rtlCol="0">
              <a:spAutoFit/>
            </a:bodyPr>
            <a:lstStyle/>
            <a:p>
              <a:pPr algn="ctr"/>
              <a:r>
                <a:rPr lang="en-US" sz="2000" spc="-70" dirty="0" smtClean="0">
                  <a:solidFill>
                    <a:schemeClr val="bg1"/>
                  </a:solidFill>
                </a:rPr>
                <a:t>Hybrid models for </a:t>
              </a:r>
              <a:br>
                <a:rPr lang="en-US" sz="2000" spc="-70" dirty="0" smtClean="0">
                  <a:solidFill>
                    <a:schemeClr val="bg1"/>
                  </a:solidFill>
                </a:rPr>
              </a:br>
              <a:r>
                <a:rPr lang="en-US" sz="2000" spc="-70" dirty="0" smtClean="0">
                  <a:solidFill>
                    <a:schemeClr val="bg1"/>
                  </a:solidFill>
                </a:rPr>
                <a:t>site provisioning</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“So, Now I have to write an entire custom Engine for this?”</a:t>
            </a:r>
            <a:endParaRPr lang="en-GB" sz="5998" dirty="0"/>
          </a:p>
        </p:txBody>
      </p:sp>
      <p:sp>
        <p:nvSpPr>
          <p:cNvPr id="4" name="TextBox 3"/>
          <p:cNvSpPr txBox="1"/>
          <p:nvPr/>
        </p:nvSpPr>
        <p:spPr>
          <a:xfrm>
            <a:off x="4479556" y="4574178"/>
            <a:ext cx="7141911" cy="1938487"/>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If your model today is to have someone create the site, and then run </a:t>
            </a:r>
            <a:r>
              <a:rPr lang="en-US" sz="2399" dirty="0" err="1">
                <a:latin typeface="Segoe UI Light" panose="020B0502040204020203" pitchFamily="34" charset="0"/>
                <a:cs typeface="Segoe UI Light" panose="020B0502040204020203" pitchFamily="34" charset="0"/>
              </a:rPr>
              <a:t>powershell</a:t>
            </a:r>
            <a:r>
              <a:rPr lang="en-US" sz="2399" dirty="0">
                <a:latin typeface="Segoe UI Light" panose="020B0502040204020203" pitchFamily="34" charset="0"/>
                <a:cs typeface="Segoe UI Light" panose="020B0502040204020203" pitchFamily="34" charset="0"/>
              </a:rPr>
              <a:t> or feature activations, etc.. That is the “Mechanical Turk” of remote site provisioning… still applicable pattern if you should so choose.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363098" y="3623512"/>
            <a:ext cx="6532459"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Not Necessarily</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4689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https://github.com/OfficeDev/PnP/tree/master/Samples/Provisioning.Cloud.Async</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Site collection provisioning</a:t>
            </a:r>
            <a:endParaRPr lang="en-GB" dirty="0"/>
          </a:p>
        </p:txBody>
      </p:sp>
    </p:spTree>
    <p:extLst>
      <p:ext uri="{BB962C8B-B14F-4D97-AF65-F5344CB8AC3E}">
        <p14:creationId xmlns:p14="http://schemas.microsoft.com/office/powerpoint/2010/main" val="39389393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237877" cy="1975926"/>
          </a:xfrm>
        </p:spPr>
        <p:txBody>
          <a:bodyPr/>
          <a:lstStyle/>
          <a:p>
            <a:r>
              <a:rPr lang="en-US" sz="3600" dirty="0" smtClean="0"/>
              <a:t>What</a:t>
            </a:r>
          </a:p>
          <a:p>
            <a:pPr lvl="1"/>
            <a:r>
              <a:rPr lang="en-US" sz="2000" dirty="0" smtClean="0"/>
              <a:t>Create sub sites in the site collections using add-in pattern </a:t>
            </a:r>
          </a:p>
          <a:p>
            <a:r>
              <a:rPr lang="en-US" sz="3600" dirty="0" smtClean="0"/>
              <a:t>Why</a:t>
            </a:r>
          </a:p>
          <a:p>
            <a:pPr lvl="1"/>
            <a:r>
              <a:rPr lang="en-US" sz="2000" dirty="0" smtClean="0"/>
              <a:t>Provide alternative templates that are all based on out–of–the–box site definition, but can be altered based on customer requirements</a:t>
            </a:r>
          </a:p>
          <a:p>
            <a:pPr lvl="1"/>
            <a:r>
              <a:rPr lang="en-US" sz="2000" dirty="0" smtClean="0"/>
              <a:t>Filter what options are shown for end users when they create sub sites</a:t>
            </a:r>
          </a:p>
          <a:p>
            <a:r>
              <a:rPr lang="en-US" sz="3600" dirty="0" smtClean="0"/>
              <a:t>How</a:t>
            </a:r>
          </a:p>
          <a:p>
            <a:pPr lvl="1"/>
            <a:r>
              <a:rPr lang="en-US" sz="2000" dirty="0" smtClean="0"/>
              <a:t>Native API support in CSOM</a:t>
            </a:r>
          </a:p>
          <a:p>
            <a:pPr lvl="1"/>
            <a:r>
              <a:rPr lang="en-US" sz="2000" dirty="0" smtClean="0"/>
              <a:t>You can also override the out–of–the–box sub site creation experience with your add-in</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Sub Site Creation with add-ins</a:t>
            </a:r>
            <a:endParaRPr lang="en-US" dirty="0"/>
          </a:p>
        </p:txBody>
      </p:sp>
    </p:spTree>
    <p:extLst>
      <p:ext uri="{BB962C8B-B14F-4D97-AF65-F5344CB8AC3E}">
        <p14:creationId xmlns:p14="http://schemas.microsoft.com/office/powerpoint/2010/main" val="28692342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3"/>
          <a:stretch>
            <a:fillRect/>
          </a:stretch>
        </p:blipFill>
        <p:spPr>
          <a:xfrm>
            <a:off x="1280958" y="1197687"/>
            <a:ext cx="4167156" cy="1347138"/>
          </a:xfrm>
          <a:prstGeom prst="rect">
            <a:avLst/>
          </a:prstGeom>
          <a:ln>
            <a:noFill/>
          </a:ln>
          <a:effectLst>
            <a:softEdge rad="12700"/>
          </a:effectLst>
        </p:spPr>
      </p:pic>
      <p:pic>
        <p:nvPicPr>
          <p:cNvPr id="45" name="Picture 44"/>
          <p:cNvPicPr>
            <a:picLocks noChangeAspect="1"/>
          </p:cNvPicPr>
          <p:nvPr/>
        </p:nvPicPr>
        <p:blipFill>
          <a:blip r:embed="rId4"/>
          <a:stretch>
            <a:fillRect/>
          </a:stretch>
        </p:blipFill>
        <p:spPr>
          <a:xfrm>
            <a:off x="4173823" y="5366109"/>
            <a:ext cx="2415000" cy="1181058"/>
          </a:xfrm>
          <a:prstGeom prst="rect">
            <a:avLst/>
          </a:prstGeom>
        </p:spPr>
      </p:pic>
      <p:grpSp>
        <p:nvGrpSpPr>
          <p:cNvPr id="46" name="Group 45"/>
          <p:cNvGrpSpPr>
            <a:grpSpLocks noChangeAspect="1"/>
          </p:cNvGrpSpPr>
          <p:nvPr/>
        </p:nvGrpSpPr>
        <p:grpSpPr>
          <a:xfrm>
            <a:off x="645502" y="4059917"/>
            <a:ext cx="3586085" cy="2422898"/>
            <a:chOff x="228958" y="3947862"/>
            <a:chExt cx="3963957" cy="2678203"/>
          </a:xfrm>
        </p:grpSpPr>
        <p:pic>
          <p:nvPicPr>
            <p:cNvPr id="47" name="Picture 46"/>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48" name="Picture 47"/>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grpSp>
        <p:nvGrpSpPr>
          <p:cNvPr id="49" name="Group 48"/>
          <p:cNvGrpSpPr/>
          <p:nvPr/>
        </p:nvGrpSpPr>
        <p:grpSpPr>
          <a:xfrm>
            <a:off x="2413194" y="2281319"/>
            <a:ext cx="2516238" cy="2300324"/>
            <a:chOff x="4383758" y="2492542"/>
            <a:chExt cx="2516893" cy="2300923"/>
          </a:xfrm>
        </p:grpSpPr>
        <p:sp>
          <p:nvSpPr>
            <p:cNvPr id="50" name="Rectangle 49"/>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51" name="Group 50"/>
            <p:cNvGrpSpPr/>
            <p:nvPr/>
          </p:nvGrpSpPr>
          <p:grpSpPr>
            <a:xfrm>
              <a:off x="5421611" y="2886866"/>
              <a:ext cx="1479040" cy="1043909"/>
              <a:chOff x="4557447" y="1721445"/>
              <a:chExt cx="1479040" cy="1043909"/>
            </a:xfrm>
          </p:grpSpPr>
          <p:pic>
            <p:nvPicPr>
              <p:cNvPr id="59" name="Picture 58"/>
              <p:cNvPicPr>
                <a:picLocks noChangeAspect="1"/>
              </p:cNvPicPr>
              <p:nvPr/>
            </p:nvPicPr>
            <p:blipFill>
              <a:blip r:embed="rId7"/>
              <a:stretch>
                <a:fillRect/>
              </a:stretch>
            </p:blipFill>
            <p:spPr>
              <a:xfrm>
                <a:off x="4557447" y="1902539"/>
                <a:ext cx="477423" cy="839046"/>
              </a:xfrm>
              <a:prstGeom prst="rect">
                <a:avLst/>
              </a:prstGeom>
            </p:spPr>
          </p:pic>
          <p:pic>
            <p:nvPicPr>
              <p:cNvPr id="60" name="Picture 59"/>
              <p:cNvPicPr>
                <a:picLocks noChangeAspect="1"/>
              </p:cNvPicPr>
              <p:nvPr/>
            </p:nvPicPr>
            <p:blipFill>
              <a:blip r:embed="rId7"/>
              <a:stretch>
                <a:fillRect/>
              </a:stretch>
            </p:blipFill>
            <p:spPr>
              <a:xfrm>
                <a:off x="4869643" y="1721445"/>
                <a:ext cx="477423" cy="839046"/>
              </a:xfrm>
              <a:prstGeom prst="rect">
                <a:avLst/>
              </a:prstGeom>
            </p:spPr>
          </p:pic>
          <p:pic>
            <p:nvPicPr>
              <p:cNvPr id="61" name="Picture 60"/>
              <p:cNvPicPr>
                <a:picLocks noChangeAspect="1"/>
              </p:cNvPicPr>
              <p:nvPr/>
            </p:nvPicPr>
            <p:blipFill>
              <a:blip r:embed="rId8"/>
              <a:stretch>
                <a:fillRect/>
              </a:stretch>
            </p:blipFill>
            <p:spPr>
              <a:xfrm>
                <a:off x="5153580" y="1902539"/>
                <a:ext cx="882907" cy="862815"/>
              </a:xfrm>
              <a:prstGeom prst="rect">
                <a:avLst/>
              </a:prstGeom>
            </p:spPr>
          </p:pic>
        </p:grpSp>
        <p:grpSp>
          <p:nvGrpSpPr>
            <p:cNvPr id="52" name="Group 51"/>
            <p:cNvGrpSpPr/>
            <p:nvPr/>
          </p:nvGrpSpPr>
          <p:grpSpPr>
            <a:xfrm>
              <a:off x="4880542" y="3820782"/>
              <a:ext cx="944427" cy="972683"/>
              <a:chOff x="3981885" y="2834055"/>
              <a:chExt cx="944427" cy="972683"/>
            </a:xfrm>
          </p:grpSpPr>
          <p:pic>
            <p:nvPicPr>
              <p:cNvPr id="56" name="Picture 55"/>
              <p:cNvPicPr>
                <a:picLocks noChangeAspect="1"/>
              </p:cNvPicPr>
              <p:nvPr/>
            </p:nvPicPr>
            <p:blipFill>
              <a:blip r:embed="rId7"/>
              <a:stretch>
                <a:fillRect/>
              </a:stretch>
            </p:blipFill>
            <p:spPr>
              <a:xfrm>
                <a:off x="3981885" y="2967692"/>
                <a:ext cx="477423" cy="839046"/>
              </a:xfrm>
              <a:prstGeom prst="rect">
                <a:avLst/>
              </a:prstGeom>
            </p:spPr>
          </p:pic>
          <p:pic>
            <p:nvPicPr>
              <p:cNvPr id="57" name="Picture 56"/>
              <p:cNvPicPr>
                <a:picLocks noChangeAspect="1"/>
              </p:cNvPicPr>
              <p:nvPr/>
            </p:nvPicPr>
            <p:blipFill>
              <a:blip r:embed="rId7"/>
              <a:stretch>
                <a:fillRect/>
              </a:stretch>
            </p:blipFill>
            <p:spPr>
              <a:xfrm>
                <a:off x="4269036" y="2834055"/>
                <a:ext cx="477423" cy="839046"/>
              </a:xfrm>
              <a:prstGeom prst="rect">
                <a:avLst/>
              </a:prstGeom>
            </p:spPr>
          </p:pic>
          <p:pic>
            <p:nvPicPr>
              <p:cNvPr id="58" name="Picture 57"/>
              <p:cNvPicPr>
                <a:picLocks noChangeAspect="1"/>
              </p:cNvPicPr>
              <p:nvPr/>
            </p:nvPicPr>
            <p:blipFill>
              <a:blip r:embed="rId9"/>
              <a:stretch>
                <a:fillRect/>
              </a:stretch>
            </p:blipFill>
            <p:spPr>
              <a:xfrm>
                <a:off x="4480085" y="3260431"/>
                <a:ext cx="446227" cy="456212"/>
              </a:xfrm>
              <a:prstGeom prst="rect">
                <a:avLst/>
              </a:prstGeom>
            </p:spPr>
          </p:pic>
        </p:grpSp>
        <p:grpSp>
          <p:nvGrpSpPr>
            <p:cNvPr id="53" name="Group 52"/>
            <p:cNvGrpSpPr/>
            <p:nvPr/>
          </p:nvGrpSpPr>
          <p:grpSpPr>
            <a:xfrm>
              <a:off x="4383758" y="2988031"/>
              <a:ext cx="968998" cy="971748"/>
              <a:chOff x="3601101" y="2714202"/>
              <a:chExt cx="968998" cy="971748"/>
            </a:xfrm>
          </p:grpSpPr>
          <p:pic>
            <p:nvPicPr>
              <p:cNvPr id="54" name="Picture 53"/>
              <p:cNvPicPr>
                <a:picLocks noChangeAspect="1"/>
              </p:cNvPicPr>
              <p:nvPr/>
            </p:nvPicPr>
            <p:blipFill>
              <a:blip r:embed="rId7"/>
              <a:stretch>
                <a:fillRect/>
              </a:stretch>
            </p:blipFill>
            <p:spPr>
              <a:xfrm>
                <a:off x="3601101" y="2846904"/>
                <a:ext cx="477423" cy="839046"/>
              </a:xfrm>
              <a:prstGeom prst="rect">
                <a:avLst/>
              </a:prstGeom>
            </p:spPr>
          </p:pic>
          <p:pic>
            <p:nvPicPr>
              <p:cNvPr id="55" name="Picture 54"/>
              <p:cNvPicPr>
                <a:picLocks noChangeAspect="1"/>
              </p:cNvPicPr>
              <p:nvPr/>
            </p:nvPicPr>
            <p:blipFill>
              <a:blip r:embed="rId10"/>
              <a:stretch>
                <a:fillRect/>
              </a:stretch>
            </p:blipFill>
            <p:spPr>
              <a:xfrm>
                <a:off x="3875612" y="2714202"/>
                <a:ext cx="694487" cy="898458"/>
              </a:xfrm>
              <a:prstGeom prst="rect">
                <a:avLst/>
              </a:prstGeom>
            </p:spPr>
          </p:pic>
        </p:grpSp>
      </p:grpSp>
      <p:pic>
        <p:nvPicPr>
          <p:cNvPr id="62" name="Picture 61"/>
          <p:cNvPicPr>
            <a:picLocks noChangeAspect="1"/>
          </p:cNvPicPr>
          <p:nvPr/>
        </p:nvPicPr>
        <p:blipFill>
          <a:blip r:embed="rId11"/>
          <a:stretch>
            <a:fillRect/>
          </a:stretch>
        </p:blipFill>
        <p:spPr>
          <a:xfrm>
            <a:off x="3725561" y="4276419"/>
            <a:ext cx="1299706" cy="1390385"/>
          </a:xfrm>
          <a:prstGeom prst="rect">
            <a:avLst/>
          </a:prstGeom>
        </p:spPr>
      </p:pic>
      <p:sp>
        <p:nvSpPr>
          <p:cNvPr id="211" name="Title 210"/>
          <p:cNvSpPr>
            <a:spLocks noGrp="1"/>
          </p:cNvSpPr>
          <p:nvPr>
            <p:ph type="title"/>
          </p:nvPr>
        </p:nvSpPr>
        <p:spPr/>
        <p:txBody>
          <a:bodyPr/>
          <a:lstStyle/>
          <a:p>
            <a:r>
              <a:rPr lang="en-US" dirty="0" smtClean="0"/>
              <a:t>Remote provisioning process sub sites</a:t>
            </a:r>
            <a:endParaRPr lang="en-US" dirty="0"/>
          </a:p>
        </p:txBody>
      </p:sp>
      <p:pic>
        <p:nvPicPr>
          <p:cNvPr id="212" name="Picture 211"/>
          <p:cNvPicPr>
            <a:picLocks noChangeAspect="1"/>
          </p:cNvPicPr>
          <p:nvPr/>
        </p:nvPicPr>
        <p:blipFill rotWithShape="1">
          <a:blip r:embed="rId12"/>
          <a:srcRect r="16754" b="19034"/>
          <a:stretch/>
        </p:blipFill>
        <p:spPr>
          <a:xfrm>
            <a:off x="6941082" y="1415802"/>
            <a:ext cx="4664070" cy="1885303"/>
          </a:xfrm>
          <a:prstGeom prst="rect">
            <a:avLst/>
          </a:prstGeom>
          <a:ln>
            <a:solidFill>
              <a:schemeClr val="bg1">
                <a:lumMod val="75000"/>
              </a:schemeClr>
            </a:solidFill>
          </a:ln>
        </p:spPr>
      </p:pic>
      <p:cxnSp>
        <p:nvCxnSpPr>
          <p:cNvPr id="213" name="Straight Arrow Connector 212"/>
          <p:cNvCxnSpPr/>
          <p:nvPr/>
        </p:nvCxnSpPr>
        <p:spPr>
          <a:xfrm>
            <a:off x="3868317" y="2050232"/>
            <a:ext cx="3033896" cy="1512"/>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32" name="Straight Arrow Connector 231"/>
          <p:cNvCxnSpPr/>
          <p:nvPr/>
        </p:nvCxnSpPr>
        <p:spPr>
          <a:xfrm flipH="1">
            <a:off x="4837674" y="3577619"/>
            <a:ext cx="4034957"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682354" y="190699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54" name="Group 253"/>
          <p:cNvGrpSpPr/>
          <p:nvPr/>
        </p:nvGrpSpPr>
        <p:grpSpPr>
          <a:xfrm>
            <a:off x="8037517" y="3462044"/>
            <a:ext cx="514267" cy="514267"/>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7" name="Group 256"/>
          <p:cNvGrpSpPr/>
          <p:nvPr/>
        </p:nvGrpSpPr>
        <p:grpSpPr>
          <a:xfrm>
            <a:off x="4913033" y="4743868"/>
            <a:ext cx="514267" cy="514267"/>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4</a:t>
              </a:r>
            </a:p>
          </p:txBody>
        </p:sp>
      </p:grpSp>
      <p:sp>
        <p:nvSpPr>
          <p:cNvPr id="260" name="TextBox 259"/>
          <p:cNvSpPr txBox="1"/>
          <p:nvPr/>
        </p:nvSpPr>
        <p:spPr>
          <a:xfrm>
            <a:off x="6005197" y="3616474"/>
            <a:ext cx="1680696" cy="369236"/>
          </a:xfrm>
          <a:prstGeom prst="rect">
            <a:avLst/>
          </a:prstGeom>
          <a:noFill/>
        </p:spPr>
        <p:txBody>
          <a:bodyPr wrap="square" rtlCol="0">
            <a:spAutoFit/>
          </a:bodyPr>
          <a:lstStyle/>
          <a:p>
            <a:r>
              <a:rPr lang="en-US" sz="1799" i="1" dirty="0">
                <a:latin typeface="Segoe UI Light" panose="020B0502040204020203" pitchFamily="34" charset="0"/>
                <a:cs typeface="Segoe UI Light" panose="020B0502040204020203" pitchFamily="34" charset="0"/>
              </a:rPr>
              <a:t>CSOM / REST</a:t>
            </a:r>
          </a:p>
        </p:txBody>
      </p:sp>
      <p:sp>
        <p:nvSpPr>
          <p:cNvPr id="63" name="Arc 62"/>
          <p:cNvSpPr/>
          <p:nvPr/>
        </p:nvSpPr>
        <p:spPr>
          <a:xfrm rot="7278327">
            <a:off x="8702906" y="3912083"/>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1"/>
          <p:cNvGrpSpPr/>
          <p:nvPr/>
        </p:nvGrpSpPr>
        <p:grpSpPr>
          <a:xfrm>
            <a:off x="8939834" y="4878829"/>
            <a:ext cx="2391791" cy="1066806"/>
            <a:chOff x="9556388" y="4856769"/>
            <a:chExt cx="2441023" cy="1088765"/>
          </a:xfrm>
        </p:grpSpPr>
        <p:pic>
          <p:nvPicPr>
            <p:cNvPr id="65" name="Picture 2"/>
            <p:cNvPicPr>
              <a:picLocks noChangeAspect="1"/>
            </p:cNvPicPr>
            <p:nvPr/>
          </p:nvPicPr>
          <p:blipFill>
            <a:blip r:embed="rId13">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6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6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6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69" name="Group 68"/>
          <p:cNvGrpSpPr>
            <a:grpSpLocks noChangeAspect="1"/>
          </p:cNvGrpSpPr>
          <p:nvPr/>
        </p:nvGrpSpPr>
        <p:grpSpPr>
          <a:xfrm>
            <a:off x="9070238" y="2940516"/>
            <a:ext cx="2471778" cy="1619578"/>
            <a:chOff x="4395610" y="3071229"/>
            <a:chExt cx="1995195" cy="1307309"/>
          </a:xfrm>
        </p:grpSpPr>
        <p:sp>
          <p:nvSpPr>
            <p:cNvPr id="70" name="Rectangle 69"/>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1" name="Picture 70"/>
            <p:cNvPicPr>
              <a:picLocks noChangeAspect="1"/>
            </p:cNvPicPr>
            <p:nvPr/>
          </p:nvPicPr>
          <p:blipFill>
            <a:blip r:embed="rId14"/>
            <a:stretch>
              <a:fillRect/>
            </a:stretch>
          </p:blipFill>
          <p:spPr>
            <a:xfrm>
              <a:off x="5246592" y="3476941"/>
              <a:ext cx="529349" cy="417312"/>
            </a:xfrm>
            <a:prstGeom prst="rect">
              <a:avLst/>
            </a:prstGeom>
          </p:spPr>
        </p:pic>
        <p:pic>
          <p:nvPicPr>
            <p:cNvPr id="72" name="Picture 71"/>
            <p:cNvPicPr>
              <a:picLocks noChangeAspect="1"/>
            </p:cNvPicPr>
            <p:nvPr/>
          </p:nvPicPr>
          <p:blipFill>
            <a:blip r:embed="rId14"/>
            <a:stretch>
              <a:fillRect/>
            </a:stretch>
          </p:blipFill>
          <p:spPr>
            <a:xfrm>
              <a:off x="5581574" y="3585493"/>
              <a:ext cx="556200" cy="438480"/>
            </a:xfrm>
            <a:prstGeom prst="rect">
              <a:avLst/>
            </a:prstGeom>
          </p:spPr>
        </p:pic>
        <p:pic>
          <p:nvPicPr>
            <p:cNvPr id="73" name="Picture 72"/>
            <p:cNvPicPr>
              <a:picLocks noChangeAspect="1"/>
            </p:cNvPicPr>
            <p:nvPr/>
          </p:nvPicPr>
          <p:blipFill>
            <a:blip r:embed="rId15"/>
            <a:stretch>
              <a:fillRect/>
            </a:stretch>
          </p:blipFill>
          <p:spPr>
            <a:xfrm>
              <a:off x="5970309" y="3700199"/>
              <a:ext cx="420496" cy="432326"/>
            </a:xfrm>
            <a:prstGeom prst="rect">
              <a:avLst/>
            </a:prstGeom>
          </p:spPr>
        </p:pic>
        <p:pic>
          <p:nvPicPr>
            <p:cNvPr id="74" name="Picture 73"/>
            <p:cNvPicPr>
              <a:picLocks noChangeAspect="1"/>
            </p:cNvPicPr>
            <p:nvPr/>
          </p:nvPicPr>
          <p:blipFill>
            <a:blip r:embed="rId16"/>
            <a:stretch>
              <a:fillRect/>
            </a:stretch>
          </p:blipFill>
          <p:spPr>
            <a:xfrm>
              <a:off x="4893565" y="3772769"/>
              <a:ext cx="688009" cy="605769"/>
            </a:xfrm>
            <a:prstGeom prst="rect">
              <a:avLst/>
            </a:prstGeom>
          </p:spPr>
        </p:pic>
      </p:grpSp>
      <p:grpSp>
        <p:nvGrpSpPr>
          <p:cNvPr id="77" name="Group 76"/>
          <p:cNvGrpSpPr/>
          <p:nvPr/>
        </p:nvGrpSpPr>
        <p:grpSpPr>
          <a:xfrm>
            <a:off x="10884018" y="4226203"/>
            <a:ext cx="514267" cy="514267"/>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spTree>
    <p:extLst>
      <p:ext uri="{BB962C8B-B14F-4D97-AF65-F5344CB8AC3E}">
        <p14:creationId xmlns:p14="http://schemas.microsoft.com/office/powerpoint/2010/main" val="33765905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1000"/>
                                        <p:tgtEl>
                                          <p:spTgt spid="254"/>
                                        </p:tgtEl>
                                      </p:cBhvr>
                                    </p:animEffect>
                                    <p:anim calcmode="lin" valueType="num">
                                      <p:cBhvr>
                                        <p:cTn id="47" dur="1000" fill="hold"/>
                                        <p:tgtEl>
                                          <p:spTgt spid="254"/>
                                        </p:tgtEl>
                                        <p:attrNameLst>
                                          <p:attrName>ppt_x</p:attrName>
                                        </p:attrNameLst>
                                      </p:cBhvr>
                                      <p:tavLst>
                                        <p:tav tm="0">
                                          <p:val>
                                            <p:strVal val="#ppt_x"/>
                                          </p:val>
                                        </p:tav>
                                        <p:tav tm="100000">
                                          <p:val>
                                            <p:strVal val="#ppt_x"/>
                                          </p:val>
                                        </p:tav>
                                      </p:tavLst>
                                    </p:anim>
                                    <p:anim calcmode="lin" valueType="num">
                                      <p:cBhvr>
                                        <p:cTn id="48" dur="1000" fill="hold"/>
                                        <p:tgtEl>
                                          <p:spTgt spid="2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7"/>
                                        </p:tgtEl>
                                        <p:attrNameLst>
                                          <p:attrName>style.visibility</p:attrName>
                                        </p:attrNameLst>
                                      </p:cBhvr>
                                      <p:to>
                                        <p:strVal val="visible"/>
                                      </p:to>
                                    </p:set>
                                    <p:animEffect transition="in" filter="fade">
                                      <p:cBhvr>
                                        <p:cTn id="73" dur="1000"/>
                                        <p:tgtEl>
                                          <p:spTgt spid="257"/>
                                        </p:tgtEl>
                                      </p:cBhvr>
                                    </p:animEffect>
                                    <p:anim calcmode="lin" valueType="num">
                                      <p:cBhvr>
                                        <p:cTn id="74" dur="1000" fill="hold"/>
                                        <p:tgtEl>
                                          <p:spTgt spid="257"/>
                                        </p:tgtEl>
                                        <p:attrNameLst>
                                          <p:attrName>ppt_x</p:attrName>
                                        </p:attrNameLst>
                                      </p:cBhvr>
                                      <p:tavLst>
                                        <p:tav tm="0">
                                          <p:val>
                                            <p:strVal val="#ppt_x"/>
                                          </p:val>
                                        </p:tav>
                                        <p:tav tm="100000">
                                          <p:val>
                                            <p:strVal val="#ppt_x"/>
                                          </p:val>
                                        </p:tav>
                                      </p:tavLst>
                                    </p:anim>
                                    <p:anim calcmode="lin" valueType="num">
                                      <p:cBhvr>
                                        <p:cTn id="75" dur="1000" fill="hold"/>
                                        <p:tgtEl>
                                          <p:spTgt spid="25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https://github.com/OfficeDev/PnP/tree/master/Samples/Provisioning.SubSiteCreationApp</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Sub site provisioning</a:t>
            </a:r>
            <a:endParaRPr lang="en-GB" dirty="0"/>
          </a:p>
        </p:txBody>
      </p:sp>
    </p:spTree>
    <p:extLst>
      <p:ext uri="{BB962C8B-B14F-4D97-AF65-F5344CB8AC3E}">
        <p14:creationId xmlns:p14="http://schemas.microsoft.com/office/powerpoint/2010/main" val="394632992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Hybrid patterns for </a:t>
            </a:r>
            <a:br>
              <a:rPr lang="en-US" sz="7200" dirty="0"/>
            </a:br>
            <a:r>
              <a:rPr lang="en-US" sz="7200" dirty="0"/>
              <a:t>provisioning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11845" cy="1975926"/>
          </a:xfrm>
        </p:spPr>
        <p:txBody>
          <a:bodyPr/>
          <a:lstStyle/>
          <a:p>
            <a:r>
              <a:rPr lang="en-US" dirty="0" smtClean="0"/>
              <a:t>What</a:t>
            </a:r>
          </a:p>
          <a:p>
            <a:pPr lvl="1"/>
            <a:r>
              <a:rPr lang="en-US" dirty="0" smtClean="0"/>
              <a:t>Provision sites cross on-premises and cloud based on the business requirements</a:t>
            </a:r>
          </a:p>
          <a:p>
            <a:r>
              <a:rPr lang="en-US" dirty="0" smtClean="0"/>
              <a:t>Why</a:t>
            </a:r>
          </a:p>
          <a:p>
            <a:pPr lvl="1"/>
            <a:r>
              <a:rPr lang="en-US" dirty="0" smtClean="0"/>
              <a:t>Take advantage of cost efficiency in the cloud, but still provision some sites to on-premises, if needed</a:t>
            </a:r>
          </a:p>
          <a:p>
            <a:r>
              <a:rPr lang="en-US" dirty="0" smtClean="0"/>
              <a:t>How</a:t>
            </a:r>
          </a:p>
          <a:p>
            <a:pPr lvl="1"/>
            <a:r>
              <a:rPr lang="en-US" dirty="0" smtClean="0"/>
              <a:t>Use remote APIs to provision sites to specific environment as needed</a:t>
            </a:r>
          </a:p>
        </p:txBody>
      </p:sp>
      <p:sp>
        <p:nvSpPr>
          <p:cNvPr id="3" name="Title 2"/>
          <p:cNvSpPr>
            <a:spLocks noGrp="1"/>
          </p:cNvSpPr>
          <p:nvPr>
            <p:ph type="title"/>
          </p:nvPr>
        </p:nvSpPr>
        <p:spPr/>
        <p:txBody>
          <a:bodyPr/>
          <a:lstStyle/>
          <a:p>
            <a:r>
              <a:rPr lang="en-US" dirty="0" smtClean="0"/>
              <a:t>Hybrid Provisioning Patterns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8906127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self service pattern – classic</a:t>
            </a:r>
            <a:endParaRPr lang="en-US" dirty="0"/>
          </a:p>
        </p:txBody>
      </p:sp>
      <p:sp>
        <p:nvSpPr>
          <p:cNvPr id="7" name="TextBox 6"/>
          <p:cNvSpPr txBox="1"/>
          <p:nvPr/>
        </p:nvSpPr>
        <p:spPr>
          <a:xfrm>
            <a:off x="9777591"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grpSp>
        <p:nvGrpSpPr>
          <p:cNvPr id="45" name="Group 44"/>
          <p:cNvGrpSpPr>
            <a:grpSpLocks noChangeAspect="1"/>
          </p:cNvGrpSpPr>
          <p:nvPr/>
        </p:nvGrpSpPr>
        <p:grpSpPr>
          <a:xfrm>
            <a:off x="7750754" y="4464341"/>
            <a:ext cx="3688771" cy="1746732"/>
            <a:chOff x="6013077" y="2962310"/>
            <a:chExt cx="4818905" cy="2281881"/>
          </a:xfrm>
        </p:grpSpPr>
        <p:grpSp>
          <p:nvGrpSpPr>
            <p:cNvPr id="47" name="Group 46"/>
            <p:cNvGrpSpPr/>
            <p:nvPr/>
          </p:nvGrpSpPr>
          <p:grpSpPr>
            <a:xfrm>
              <a:off x="6509192" y="2962310"/>
              <a:ext cx="3158399" cy="1714109"/>
              <a:chOff x="6509192" y="2962310"/>
              <a:chExt cx="3158399" cy="1714109"/>
            </a:xfrm>
          </p:grpSpPr>
          <p:pic>
            <p:nvPicPr>
              <p:cNvPr id="52" name="Picture 51"/>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53" name="Group 52"/>
              <p:cNvGrpSpPr>
                <a:grpSpLocks noChangeAspect="1"/>
              </p:cNvGrpSpPr>
              <p:nvPr/>
            </p:nvGrpSpPr>
            <p:grpSpPr>
              <a:xfrm>
                <a:off x="8723570" y="2962310"/>
                <a:ext cx="944021" cy="823485"/>
                <a:chOff x="8834920" y="3253885"/>
                <a:chExt cx="1497267" cy="1306091"/>
              </a:xfrm>
            </p:grpSpPr>
            <p:sp>
              <p:nvSpPr>
                <p:cNvPr id="54" name="Arc 53"/>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48" name="Group 47"/>
            <p:cNvGrpSpPr>
              <a:grpSpLocks noChangeAspect="1"/>
            </p:cNvGrpSpPr>
            <p:nvPr/>
          </p:nvGrpSpPr>
          <p:grpSpPr>
            <a:xfrm>
              <a:off x="6013077" y="4522432"/>
              <a:ext cx="4818905" cy="721759"/>
              <a:chOff x="650078" y="4178650"/>
              <a:chExt cx="3438722" cy="515040"/>
            </a:xfrm>
          </p:grpSpPr>
          <p:sp>
            <p:nvSpPr>
              <p:cNvPr id="49" name="TextBox 48"/>
              <p:cNvSpPr txBox="1"/>
              <p:nvPr/>
            </p:nvSpPr>
            <p:spPr>
              <a:xfrm>
                <a:off x="1230820" y="4331300"/>
                <a:ext cx="2857980" cy="22777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teams.contoso.com/sites/site</a:t>
                </a:r>
                <a:endParaRPr lang="en-US" sz="1600" spc="-70" dirty="0">
                  <a:solidFill>
                    <a:schemeClr val="tx1">
                      <a:lumMod val="75000"/>
                      <a:lumOff val="25000"/>
                    </a:schemeClr>
                  </a:solidFill>
                </a:endParaRPr>
              </a:p>
            </p:txBody>
          </p:sp>
          <p:pic>
            <p:nvPicPr>
              <p:cNvPr id="51" name="Picture 50"/>
              <p:cNvPicPr>
                <a:picLocks noChangeAspect="1"/>
              </p:cNvPicPr>
              <p:nvPr/>
            </p:nvPicPr>
            <p:blipFill>
              <a:blip r:embed="rId5"/>
              <a:stretch>
                <a:fillRect/>
              </a:stretch>
            </p:blipFill>
            <p:spPr>
              <a:xfrm>
                <a:off x="650078" y="4178650"/>
                <a:ext cx="611820" cy="515040"/>
              </a:xfrm>
              <a:prstGeom prst="rect">
                <a:avLst/>
              </a:prstGeom>
            </p:spPr>
          </p:pic>
        </p:grpSp>
      </p:grpSp>
      <p:grpSp>
        <p:nvGrpSpPr>
          <p:cNvPr id="56" name="Group 55"/>
          <p:cNvGrpSpPr>
            <a:grpSpLocks noChangeAspect="1"/>
          </p:cNvGrpSpPr>
          <p:nvPr/>
        </p:nvGrpSpPr>
        <p:grpSpPr>
          <a:xfrm>
            <a:off x="691839" y="2748815"/>
            <a:ext cx="4237587" cy="1746732"/>
            <a:chOff x="6013077" y="2962310"/>
            <a:chExt cx="5535863" cy="2281881"/>
          </a:xfrm>
        </p:grpSpPr>
        <p:grpSp>
          <p:nvGrpSpPr>
            <p:cNvPr id="57" name="Group 56"/>
            <p:cNvGrpSpPr/>
            <p:nvPr/>
          </p:nvGrpSpPr>
          <p:grpSpPr>
            <a:xfrm>
              <a:off x="6509192" y="2962310"/>
              <a:ext cx="3158399" cy="1714109"/>
              <a:chOff x="6509192" y="2962310"/>
              <a:chExt cx="3158399" cy="1714109"/>
            </a:xfrm>
          </p:grpSpPr>
          <p:pic>
            <p:nvPicPr>
              <p:cNvPr id="61" name="Picture 60"/>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62" name="Group 61"/>
              <p:cNvGrpSpPr>
                <a:grpSpLocks noChangeAspect="1"/>
              </p:cNvGrpSpPr>
              <p:nvPr/>
            </p:nvGrpSpPr>
            <p:grpSpPr>
              <a:xfrm>
                <a:off x="8723570" y="2962310"/>
                <a:ext cx="944021" cy="823485"/>
                <a:chOff x="8834920" y="3253885"/>
                <a:chExt cx="1497267" cy="1306091"/>
              </a:xfrm>
            </p:grpSpPr>
            <p:sp>
              <p:nvSpPr>
                <p:cNvPr id="63" name="Arc 6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58" name="Group 57"/>
            <p:cNvGrpSpPr>
              <a:grpSpLocks noChangeAspect="1"/>
            </p:cNvGrpSpPr>
            <p:nvPr/>
          </p:nvGrpSpPr>
          <p:grpSpPr>
            <a:xfrm>
              <a:off x="6013077" y="4522432"/>
              <a:ext cx="5535863" cy="721759"/>
              <a:chOff x="650078" y="4178650"/>
              <a:chExt cx="3950336" cy="515040"/>
            </a:xfrm>
          </p:grpSpPr>
          <p:sp>
            <p:nvSpPr>
              <p:cNvPr id="59" name="TextBox 58"/>
              <p:cNvSpPr txBox="1"/>
              <p:nvPr/>
            </p:nvSpPr>
            <p:spPr>
              <a:xfrm>
                <a:off x="1230820" y="4331300"/>
                <a:ext cx="3369594" cy="22953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://contoso.sharepoint.com/sites/site</a:t>
                </a:r>
                <a:endParaRPr lang="en-US" sz="1600" spc="-70" dirty="0">
                  <a:solidFill>
                    <a:schemeClr val="tx1">
                      <a:lumMod val="75000"/>
                      <a:lumOff val="25000"/>
                    </a:schemeClr>
                  </a:solidFill>
                </a:endParaRPr>
              </a:p>
            </p:txBody>
          </p:sp>
          <p:pic>
            <p:nvPicPr>
              <p:cNvPr id="60" name="Picture 59"/>
              <p:cNvPicPr>
                <a:picLocks noChangeAspect="1"/>
              </p:cNvPicPr>
              <p:nvPr/>
            </p:nvPicPr>
            <p:blipFill>
              <a:blip r:embed="rId5"/>
              <a:stretch>
                <a:fillRect/>
              </a:stretch>
            </p:blipFill>
            <p:spPr>
              <a:xfrm>
                <a:off x="650078" y="4178650"/>
                <a:ext cx="611820" cy="515040"/>
              </a:xfrm>
              <a:prstGeom prst="rect">
                <a:avLst/>
              </a:prstGeom>
            </p:spPr>
          </p:pic>
        </p:grpSp>
      </p:grpSp>
      <p:pic>
        <p:nvPicPr>
          <p:cNvPr id="65" name="Picture 64"/>
          <p:cNvPicPr>
            <a:picLocks noChangeAspect="1"/>
          </p:cNvPicPr>
          <p:nvPr/>
        </p:nvPicPr>
        <p:blipFill>
          <a:blip r:embed="rId6"/>
          <a:stretch>
            <a:fillRect/>
          </a:stretch>
        </p:blipFill>
        <p:spPr>
          <a:xfrm>
            <a:off x="519112" y="1188235"/>
            <a:ext cx="1089456" cy="714551"/>
          </a:xfrm>
          <a:prstGeom prst="rect">
            <a:avLst/>
          </a:prstGeom>
        </p:spPr>
      </p:pic>
      <p:cxnSp>
        <p:nvCxnSpPr>
          <p:cNvPr id="69" name="Straight Connector 68"/>
          <p:cNvCxnSpPr/>
          <p:nvPr/>
        </p:nvCxnSpPr>
        <p:spPr>
          <a:xfrm flipH="1">
            <a:off x="4849669" y="177142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619547" y="1799699"/>
            <a:ext cx="2735762" cy="2381353"/>
            <a:chOff x="8848147" y="1799699"/>
            <a:chExt cx="2735762" cy="2381353"/>
          </a:xfrm>
        </p:grpSpPr>
        <p:grpSp>
          <p:nvGrpSpPr>
            <p:cNvPr id="70" name="Group 69"/>
            <p:cNvGrpSpPr/>
            <p:nvPr/>
          </p:nvGrpSpPr>
          <p:grpSpPr>
            <a:xfrm>
              <a:off x="8848147" y="1799699"/>
              <a:ext cx="1678135" cy="1337348"/>
              <a:chOff x="9539360" y="3355019"/>
              <a:chExt cx="1678135" cy="1337348"/>
            </a:xfrm>
          </p:grpSpPr>
          <p:sp>
            <p:nvSpPr>
              <p:cNvPr id="71" name="TextBox 70"/>
              <p:cNvSpPr txBox="1"/>
              <p:nvPr/>
            </p:nvSpPr>
            <p:spPr>
              <a:xfrm>
                <a:off x="9742678" y="4199924"/>
                <a:ext cx="985130" cy="492443"/>
              </a:xfrm>
              <a:prstGeom prst="rect">
                <a:avLst/>
              </a:prstGeom>
              <a:noFill/>
            </p:spPr>
            <p:txBody>
              <a:bodyPr wrap="square" lIns="0" tIns="0" rIns="0" bIns="0" rtlCol="0">
                <a:spAutoFit/>
              </a:bodyPr>
              <a:lstStyle/>
              <a:p>
                <a:pPr algn="ctr"/>
                <a:r>
                  <a:rPr lang="en-US" sz="1600" spc="-70" dirty="0" smtClean="0">
                    <a:gradFill>
                      <a:gsLst>
                        <a:gs pos="2917">
                          <a:schemeClr val="bg2"/>
                        </a:gs>
                        <a:gs pos="95000">
                          <a:schemeClr val="bg2"/>
                        </a:gs>
                      </a:gsLst>
                      <a:lin ang="5400000" scaled="0"/>
                    </a:gradFill>
                  </a:rPr>
                  <a:t>Internal Users</a:t>
                </a:r>
              </a:p>
            </p:txBody>
          </p:sp>
          <p:grpSp>
            <p:nvGrpSpPr>
              <p:cNvPr id="72" name="Group 71"/>
              <p:cNvGrpSpPr>
                <a:grpSpLocks noChangeAspect="1"/>
              </p:cNvGrpSpPr>
              <p:nvPr/>
            </p:nvGrpSpPr>
            <p:grpSpPr>
              <a:xfrm>
                <a:off x="9539360" y="3355019"/>
                <a:ext cx="1678135" cy="864000"/>
                <a:chOff x="5245285" y="5162817"/>
                <a:chExt cx="2217045" cy="1141463"/>
              </a:xfrm>
            </p:grpSpPr>
            <p:grpSp>
              <p:nvGrpSpPr>
                <p:cNvPr id="73" name="Group 72"/>
                <p:cNvGrpSpPr/>
                <p:nvPr/>
              </p:nvGrpSpPr>
              <p:grpSpPr>
                <a:xfrm>
                  <a:off x="6165183" y="5245863"/>
                  <a:ext cx="1297147" cy="1058417"/>
                  <a:chOff x="6165183" y="5245863"/>
                  <a:chExt cx="1297147" cy="1058417"/>
                </a:xfrm>
              </p:grpSpPr>
              <p:pic>
                <p:nvPicPr>
                  <p:cNvPr id="75" name="Picture 74"/>
                  <p:cNvPicPr>
                    <a:picLocks noChangeAspect="1"/>
                  </p:cNvPicPr>
                  <p:nvPr/>
                </p:nvPicPr>
                <p:blipFill>
                  <a:blip r:embed="rId7"/>
                  <a:stretch>
                    <a:fillRect/>
                  </a:stretch>
                </p:blipFill>
                <p:spPr>
                  <a:xfrm>
                    <a:off x="6323888" y="5245863"/>
                    <a:ext cx="584136" cy="794398"/>
                  </a:xfrm>
                  <a:prstGeom prst="rect">
                    <a:avLst/>
                  </a:prstGeom>
                </p:spPr>
              </p:pic>
              <p:pic>
                <p:nvPicPr>
                  <p:cNvPr id="76" name="Picture 75"/>
                  <p:cNvPicPr>
                    <a:picLocks noChangeAspect="1"/>
                  </p:cNvPicPr>
                  <p:nvPr/>
                </p:nvPicPr>
                <p:blipFill>
                  <a:blip r:embed="rId8"/>
                  <a:stretch>
                    <a:fillRect/>
                  </a:stretch>
                </p:blipFill>
                <p:spPr>
                  <a:xfrm>
                    <a:off x="6671127" y="5707784"/>
                    <a:ext cx="791203" cy="528038"/>
                  </a:xfrm>
                  <a:prstGeom prst="rect">
                    <a:avLst/>
                  </a:prstGeom>
                </p:spPr>
              </p:pic>
              <p:pic>
                <p:nvPicPr>
                  <p:cNvPr id="77" name="Picture 76"/>
                  <p:cNvPicPr>
                    <a:picLocks noChangeAspect="1"/>
                  </p:cNvPicPr>
                  <p:nvPr/>
                </p:nvPicPr>
                <p:blipFill>
                  <a:blip r:embed="rId9"/>
                  <a:stretch>
                    <a:fillRect/>
                  </a:stretch>
                </p:blipFill>
                <p:spPr>
                  <a:xfrm>
                    <a:off x="6165183" y="5649730"/>
                    <a:ext cx="399572" cy="654550"/>
                  </a:xfrm>
                  <a:prstGeom prst="rect">
                    <a:avLst/>
                  </a:prstGeom>
                </p:spPr>
              </p:pic>
            </p:grpSp>
            <p:pic>
              <p:nvPicPr>
                <p:cNvPr id="74" name="Picture 73"/>
                <p:cNvPicPr>
                  <a:picLocks noChangeAspect="1"/>
                </p:cNvPicPr>
                <p:nvPr/>
              </p:nvPicPr>
              <p:blipFill>
                <a:blip r:embed="rId10"/>
                <a:stretch>
                  <a:fillRect/>
                </a:stretch>
              </p:blipFill>
              <p:spPr>
                <a:xfrm>
                  <a:off x="5245285" y="5162817"/>
                  <a:ext cx="1078603" cy="1038236"/>
                </a:xfrm>
                <a:prstGeom prst="rect">
                  <a:avLst/>
                </a:prstGeom>
              </p:spPr>
            </p:pic>
          </p:grpSp>
        </p:grpSp>
        <p:grpSp>
          <p:nvGrpSpPr>
            <p:cNvPr id="81" name="Group 80"/>
            <p:cNvGrpSpPr>
              <a:grpSpLocks noChangeAspect="1"/>
            </p:cNvGrpSpPr>
            <p:nvPr/>
          </p:nvGrpSpPr>
          <p:grpSpPr>
            <a:xfrm>
              <a:off x="9927401" y="2674165"/>
              <a:ext cx="1656508" cy="1506887"/>
              <a:chOff x="4383758" y="2503892"/>
              <a:chExt cx="2516893" cy="2289573"/>
            </a:xfrm>
          </p:grpSpPr>
          <p:sp>
            <p:nvSpPr>
              <p:cNvPr id="82" name="Rectangle 8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83" name="Group 82"/>
              <p:cNvGrpSpPr/>
              <p:nvPr/>
            </p:nvGrpSpPr>
            <p:grpSpPr>
              <a:xfrm>
                <a:off x="5421611" y="2886866"/>
                <a:ext cx="1479040" cy="1043909"/>
                <a:chOff x="4557447" y="1721445"/>
                <a:chExt cx="1479040" cy="1043909"/>
              </a:xfrm>
            </p:grpSpPr>
            <p:pic>
              <p:nvPicPr>
                <p:cNvPr id="91" name="Picture 90"/>
                <p:cNvPicPr>
                  <a:picLocks noChangeAspect="1"/>
                </p:cNvPicPr>
                <p:nvPr/>
              </p:nvPicPr>
              <p:blipFill>
                <a:blip r:embed="rId11"/>
                <a:stretch>
                  <a:fillRect/>
                </a:stretch>
              </p:blipFill>
              <p:spPr>
                <a:xfrm>
                  <a:off x="4557447" y="1902539"/>
                  <a:ext cx="477423" cy="839046"/>
                </a:xfrm>
                <a:prstGeom prst="rect">
                  <a:avLst/>
                </a:prstGeom>
              </p:spPr>
            </p:pic>
            <p:pic>
              <p:nvPicPr>
                <p:cNvPr id="92" name="Picture 91"/>
                <p:cNvPicPr>
                  <a:picLocks noChangeAspect="1"/>
                </p:cNvPicPr>
                <p:nvPr/>
              </p:nvPicPr>
              <p:blipFill>
                <a:blip r:embed="rId11"/>
                <a:stretch>
                  <a:fillRect/>
                </a:stretch>
              </p:blipFill>
              <p:spPr>
                <a:xfrm>
                  <a:off x="4869643" y="1721445"/>
                  <a:ext cx="477423" cy="839046"/>
                </a:xfrm>
                <a:prstGeom prst="rect">
                  <a:avLst/>
                </a:prstGeom>
              </p:spPr>
            </p:pic>
            <p:pic>
              <p:nvPicPr>
                <p:cNvPr id="93" name="Picture 92"/>
                <p:cNvPicPr>
                  <a:picLocks noChangeAspect="1"/>
                </p:cNvPicPr>
                <p:nvPr/>
              </p:nvPicPr>
              <p:blipFill>
                <a:blip r:embed="rId12"/>
                <a:stretch>
                  <a:fillRect/>
                </a:stretch>
              </p:blipFill>
              <p:spPr>
                <a:xfrm>
                  <a:off x="5153580" y="1902539"/>
                  <a:ext cx="882907" cy="862815"/>
                </a:xfrm>
                <a:prstGeom prst="rect">
                  <a:avLst/>
                </a:prstGeom>
              </p:spPr>
            </p:pic>
          </p:grpSp>
          <p:grpSp>
            <p:nvGrpSpPr>
              <p:cNvPr id="84" name="Group 83"/>
              <p:cNvGrpSpPr/>
              <p:nvPr/>
            </p:nvGrpSpPr>
            <p:grpSpPr>
              <a:xfrm>
                <a:off x="4880542" y="3820782"/>
                <a:ext cx="944427" cy="972683"/>
                <a:chOff x="3981885" y="2834055"/>
                <a:chExt cx="944427" cy="972683"/>
              </a:xfrm>
            </p:grpSpPr>
            <p:pic>
              <p:nvPicPr>
                <p:cNvPr id="88" name="Picture 87"/>
                <p:cNvPicPr>
                  <a:picLocks noChangeAspect="1"/>
                </p:cNvPicPr>
                <p:nvPr/>
              </p:nvPicPr>
              <p:blipFill>
                <a:blip r:embed="rId11"/>
                <a:stretch>
                  <a:fillRect/>
                </a:stretch>
              </p:blipFill>
              <p:spPr>
                <a:xfrm>
                  <a:off x="3981885" y="2967692"/>
                  <a:ext cx="477423" cy="839046"/>
                </a:xfrm>
                <a:prstGeom prst="rect">
                  <a:avLst/>
                </a:prstGeom>
              </p:spPr>
            </p:pic>
            <p:pic>
              <p:nvPicPr>
                <p:cNvPr id="89" name="Picture 88"/>
                <p:cNvPicPr>
                  <a:picLocks noChangeAspect="1"/>
                </p:cNvPicPr>
                <p:nvPr/>
              </p:nvPicPr>
              <p:blipFill>
                <a:blip r:embed="rId11"/>
                <a:stretch>
                  <a:fillRect/>
                </a:stretch>
              </p:blipFill>
              <p:spPr>
                <a:xfrm>
                  <a:off x="4269036" y="2834055"/>
                  <a:ext cx="477423" cy="839046"/>
                </a:xfrm>
                <a:prstGeom prst="rect">
                  <a:avLst/>
                </a:prstGeom>
              </p:spPr>
            </p:pic>
            <p:pic>
              <p:nvPicPr>
                <p:cNvPr id="90" name="Picture 89"/>
                <p:cNvPicPr>
                  <a:picLocks noChangeAspect="1"/>
                </p:cNvPicPr>
                <p:nvPr/>
              </p:nvPicPr>
              <p:blipFill>
                <a:blip r:embed="rId13"/>
                <a:stretch>
                  <a:fillRect/>
                </a:stretch>
              </p:blipFill>
              <p:spPr>
                <a:xfrm>
                  <a:off x="4480085" y="3260431"/>
                  <a:ext cx="446227" cy="456212"/>
                </a:xfrm>
                <a:prstGeom prst="rect">
                  <a:avLst/>
                </a:prstGeom>
              </p:spPr>
            </p:pic>
          </p:grpSp>
          <p:grpSp>
            <p:nvGrpSpPr>
              <p:cNvPr id="85" name="Group 84"/>
              <p:cNvGrpSpPr/>
              <p:nvPr/>
            </p:nvGrpSpPr>
            <p:grpSpPr>
              <a:xfrm>
                <a:off x="4383758" y="2988031"/>
                <a:ext cx="968998" cy="971748"/>
                <a:chOff x="3601101" y="2714202"/>
                <a:chExt cx="968998" cy="971748"/>
              </a:xfrm>
            </p:grpSpPr>
            <p:pic>
              <p:nvPicPr>
                <p:cNvPr id="86" name="Picture 85"/>
                <p:cNvPicPr>
                  <a:picLocks noChangeAspect="1"/>
                </p:cNvPicPr>
                <p:nvPr/>
              </p:nvPicPr>
              <p:blipFill>
                <a:blip r:embed="rId11"/>
                <a:stretch>
                  <a:fillRect/>
                </a:stretch>
              </p:blipFill>
              <p:spPr>
                <a:xfrm>
                  <a:off x="3601101" y="2846904"/>
                  <a:ext cx="477423" cy="839046"/>
                </a:xfrm>
                <a:prstGeom prst="rect">
                  <a:avLst/>
                </a:prstGeom>
              </p:spPr>
            </p:pic>
            <p:pic>
              <p:nvPicPr>
                <p:cNvPr id="87" name="Picture 86"/>
                <p:cNvPicPr>
                  <a:picLocks noChangeAspect="1"/>
                </p:cNvPicPr>
                <p:nvPr/>
              </p:nvPicPr>
              <p:blipFill>
                <a:blip r:embed="rId14"/>
                <a:stretch>
                  <a:fillRect/>
                </a:stretch>
              </p:blipFill>
              <p:spPr>
                <a:xfrm>
                  <a:off x="3875612" y="2714202"/>
                  <a:ext cx="694487" cy="898458"/>
                </a:xfrm>
                <a:prstGeom prst="rect">
                  <a:avLst/>
                </a:prstGeom>
              </p:spPr>
            </p:pic>
          </p:grpSp>
        </p:grpSp>
      </p:grpSp>
      <p:grpSp>
        <p:nvGrpSpPr>
          <p:cNvPr id="98" name="Group 97"/>
          <p:cNvGrpSpPr>
            <a:grpSpLocks noChangeAspect="1"/>
          </p:cNvGrpSpPr>
          <p:nvPr/>
        </p:nvGrpSpPr>
        <p:grpSpPr>
          <a:xfrm>
            <a:off x="5173739" y="3402511"/>
            <a:ext cx="1706645" cy="1390624"/>
            <a:chOff x="4631226" y="2649534"/>
            <a:chExt cx="2089396" cy="1702501"/>
          </a:xfrm>
        </p:grpSpPr>
        <p:sp>
          <p:nvSpPr>
            <p:cNvPr id="99" name="Rectangle 98"/>
            <p:cNvSpPr/>
            <p:nvPr/>
          </p:nvSpPr>
          <p:spPr bwMode="auto">
            <a:xfrm>
              <a:off x="4631226" y="2649534"/>
              <a:ext cx="1901623" cy="1581701"/>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100" name="Picture 99"/>
            <p:cNvPicPr>
              <a:picLocks noChangeAspect="1"/>
            </p:cNvPicPr>
            <p:nvPr/>
          </p:nvPicPr>
          <p:blipFill>
            <a:blip r:embed="rId11"/>
            <a:stretch>
              <a:fillRect/>
            </a:stretch>
          </p:blipFill>
          <p:spPr>
            <a:xfrm>
              <a:off x="5273706" y="3298680"/>
              <a:ext cx="477423" cy="839046"/>
            </a:xfrm>
            <a:prstGeom prst="rect">
              <a:avLst/>
            </a:prstGeom>
          </p:spPr>
        </p:pic>
        <p:pic>
          <p:nvPicPr>
            <p:cNvPr id="101" name="Picture 100"/>
            <p:cNvPicPr>
              <a:picLocks noChangeAspect="1"/>
            </p:cNvPicPr>
            <p:nvPr/>
          </p:nvPicPr>
          <p:blipFill>
            <a:blip r:embed="rId11"/>
            <a:stretch>
              <a:fillRect/>
            </a:stretch>
          </p:blipFill>
          <p:spPr>
            <a:xfrm>
              <a:off x="5620962" y="3512989"/>
              <a:ext cx="477423" cy="839046"/>
            </a:xfrm>
            <a:prstGeom prst="rect">
              <a:avLst/>
            </a:prstGeom>
          </p:spPr>
        </p:pic>
        <p:grpSp>
          <p:nvGrpSpPr>
            <p:cNvPr id="102" name="Group 101"/>
            <p:cNvGrpSpPr/>
            <p:nvPr/>
          </p:nvGrpSpPr>
          <p:grpSpPr>
            <a:xfrm>
              <a:off x="5959262" y="3306353"/>
              <a:ext cx="761360" cy="895854"/>
              <a:chOff x="5959262" y="3306353"/>
              <a:chExt cx="761360" cy="895854"/>
            </a:xfrm>
          </p:grpSpPr>
          <p:pic>
            <p:nvPicPr>
              <p:cNvPr id="103" name="Picture 102"/>
              <p:cNvPicPr>
                <a:picLocks noChangeAspect="1"/>
              </p:cNvPicPr>
              <p:nvPr/>
            </p:nvPicPr>
            <p:blipFill>
              <a:blip r:embed="rId11"/>
              <a:stretch>
                <a:fillRect/>
              </a:stretch>
            </p:blipFill>
            <p:spPr>
              <a:xfrm>
                <a:off x="5959262" y="3306353"/>
                <a:ext cx="477423" cy="839046"/>
              </a:xfrm>
              <a:prstGeom prst="rect">
                <a:avLst/>
              </a:prstGeom>
            </p:spPr>
          </p:pic>
          <p:pic>
            <p:nvPicPr>
              <p:cNvPr id="104" name="Picture 103"/>
              <p:cNvPicPr>
                <a:picLocks noChangeAspect="1"/>
              </p:cNvPicPr>
              <p:nvPr/>
            </p:nvPicPr>
            <p:blipFill>
              <a:blip r:embed="rId15"/>
              <a:stretch>
                <a:fillRect/>
              </a:stretch>
            </p:blipFill>
            <p:spPr>
              <a:xfrm>
                <a:off x="6164422" y="3763727"/>
                <a:ext cx="556200" cy="438480"/>
              </a:xfrm>
              <a:prstGeom prst="rect">
                <a:avLst/>
              </a:prstGeom>
            </p:spPr>
          </p:pic>
        </p:grpSp>
      </p:grpSp>
      <p:pic>
        <p:nvPicPr>
          <p:cNvPr id="43" name="Picture 42"/>
          <p:cNvPicPr>
            <a:picLocks noChangeAspect="1"/>
          </p:cNvPicPr>
          <p:nvPr/>
        </p:nvPicPr>
        <p:blipFill>
          <a:blip r:embed="rId16"/>
          <a:stretch>
            <a:fillRect/>
          </a:stretch>
        </p:blipFill>
        <p:spPr>
          <a:xfrm>
            <a:off x="6671574" y="2000440"/>
            <a:ext cx="1570829" cy="2205374"/>
          </a:xfrm>
          <a:prstGeom prst="rect">
            <a:avLst/>
          </a:prstGeom>
        </p:spPr>
      </p:pic>
      <p:cxnSp>
        <p:nvCxnSpPr>
          <p:cNvPr id="105" name="Straight Arrow Connector 104"/>
          <p:cNvCxnSpPr/>
          <p:nvPr/>
        </p:nvCxnSpPr>
        <p:spPr>
          <a:xfrm flipH="1">
            <a:off x="3590420" y="3288463"/>
            <a:ext cx="3058041"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8272182" y="3288463"/>
            <a:ext cx="1346104"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a:off x="7349196" y="4290484"/>
            <a:ext cx="628944" cy="97501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5114049" y="2906294"/>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120" name="Group 119"/>
          <p:cNvGrpSpPr/>
          <p:nvPr/>
        </p:nvGrpSpPr>
        <p:grpSpPr>
          <a:xfrm>
            <a:off x="8912546" y="3221099"/>
            <a:ext cx="514401" cy="514401"/>
            <a:chOff x="492" y="17985"/>
            <a:chExt cx="524853" cy="524853"/>
          </a:xfrm>
        </p:grpSpPr>
        <p:sp>
          <p:nvSpPr>
            <p:cNvPr id="121" name="Oval 1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123" name="Group 122"/>
          <p:cNvGrpSpPr/>
          <p:nvPr/>
        </p:nvGrpSpPr>
        <p:grpSpPr>
          <a:xfrm>
            <a:off x="7091995" y="4434527"/>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126" name="Straight Connector 125"/>
          <p:cNvCxnSpPr/>
          <p:nvPr/>
        </p:nvCxnSpPr>
        <p:spPr>
          <a:xfrm flipV="1">
            <a:off x="4053831" y="4353027"/>
            <a:ext cx="1010748" cy="741675"/>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7" name="TextBox 4"/>
          <p:cNvSpPr txBox="1"/>
          <p:nvPr/>
        </p:nvSpPr>
        <p:spPr>
          <a:xfrm>
            <a:off x="1640372" y="4902959"/>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on-premises.</a:t>
            </a:r>
            <a:endParaRPr lang="en-US" sz="1400" dirty="0">
              <a:solidFill>
                <a:schemeClr val="bg1"/>
              </a:solidFill>
            </a:endParaRPr>
          </a:p>
          <a:p>
            <a:pPr marL="0" lvl="1"/>
            <a:r>
              <a:rPr lang="en-US" sz="1400" dirty="0" smtClean="0">
                <a:solidFill>
                  <a:schemeClr val="bg1"/>
                </a:solidFill>
              </a:rPr>
              <a:t>Integration to cloud is pretty simple with the tenant CSOM.</a:t>
            </a:r>
            <a:endParaRPr lang="en-US" sz="1400" dirty="0">
              <a:solidFill>
                <a:schemeClr val="bg1"/>
              </a:solidFill>
            </a:endParaRPr>
          </a:p>
        </p:txBody>
      </p:sp>
    </p:spTree>
    <p:extLst>
      <p:ext uri="{BB962C8B-B14F-4D97-AF65-F5344CB8AC3E}">
        <p14:creationId xmlns:p14="http://schemas.microsoft.com/office/powerpoint/2010/main" val="2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1000"/>
                                        <p:tgtEl>
                                          <p:spTgt spid="113"/>
                                        </p:tgtEl>
                                      </p:cBhvr>
                                    </p:animEffect>
                                    <p:anim calcmode="lin" valueType="num">
                                      <p:cBhvr>
                                        <p:cTn id="35" dur="1000" fill="hold"/>
                                        <p:tgtEl>
                                          <p:spTgt spid="113"/>
                                        </p:tgtEl>
                                        <p:attrNameLst>
                                          <p:attrName>ppt_x</p:attrName>
                                        </p:attrNameLst>
                                      </p:cBhvr>
                                      <p:tavLst>
                                        <p:tav tm="0">
                                          <p:val>
                                            <p:strVal val="#ppt_x"/>
                                          </p:val>
                                        </p:tav>
                                        <p:tav tm="100000">
                                          <p:val>
                                            <p:strVal val="#ppt_x"/>
                                          </p:val>
                                        </p:tav>
                                      </p:tavLst>
                                    </p:anim>
                                    <p:anim calcmode="lin" valueType="num">
                                      <p:cBhvr>
                                        <p:cTn id="36" dur="1000" fill="hold"/>
                                        <p:tgtEl>
                                          <p:spTgt spid="1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anim calcmode="lin" valueType="num">
                                      <p:cBhvr>
                                        <p:cTn id="52" dur="1000" fill="hold"/>
                                        <p:tgtEl>
                                          <p:spTgt spid="105"/>
                                        </p:tgtEl>
                                        <p:attrNameLst>
                                          <p:attrName>ppt_x</p:attrName>
                                        </p:attrNameLst>
                                      </p:cBhvr>
                                      <p:tavLst>
                                        <p:tav tm="0">
                                          <p:val>
                                            <p:strVal val="#ppt_x"/>
                                          </p:val>
                                        </p:tav>
                                        <p:tav tm="100000">
                                          <p:val>
                                            <p:strVal val="#ppt_x"/>
                                          </p:val>
                                        </p:tav>
                                      </p:tavLst>
                                    </p:anim>
                                    <p:anim calcmode="lin" valueType="num">
                                      <p:cBhvr>
                                        <p:cTn id="53" dur="1000" fill="hold"/>
                                        <p:tgtEl>
                                          <p:spTgt spid="10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1000"/>
                                        <p:tgtEl>
                                          <p:spTgt spid="126"/>
                                        </p:tgtEl>
                                      </p:cBhvr>
                                    </p:animEffect>
                                    <p:anim calcmode="lin" valueType="num">
                                      <p:cBhvr>
                                        <p:cTn id="67" dur="1000" fill="hold"/>
                                        <p:tgtEl>
                                          <p:spTgt spid="126"/>
                                        </p:tgtEl>
                                        <p:attrNameLst>
                                          <p:attrName>ppt_x</p:attrName>
                                        </p:attrNameLst>
                                      </p:cBhvr>
                                      <p:tavLst>
                                        <p:tav tm="0">
                                          <p:val>
                                            <p:strVal val="#ppt_x"/>
                                          </p:val>
                                        </p:tav>
                                        <p:tav tm="100000">
                                          <p:val>
                                            <p:strVal val="#ppt_x"/>
                                          </p:val>
                                        </p:tav>
                                      </p:tavLst>
                                    </p:anim>
                                    <p:anim calcmode="lin" valueType="num">
                                      <p:cBhvr>
                                        <p:cTn id="68"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Cloud driven hybrid</a:t>
            </a:r>
            <a:endParaRPr lang="en-GB" dirty="0"/>
          </a:p>
        </p:txBody>
      </p:sp>
      <p:sp>
        <p:nvSpPr>
          <p:cNvPr id="3" name="TextBox 2"/>
          <p:cNvSpPr txBox="1"/>
          <p:nvPr/>
        </p:nvSpPr>
        <p:spPr>
          <a:xfrm>
            <a:off x="9403512"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pic>
        <p:nvPicPr>
          <p:cNvPr id="4" name="Picture 3"/>
          <p:cNvPicPr>
            <a:picLocks noChangeAspect="1"/>
          </p:cNvPicPr>
          <p:nvPr/>
        </p:nvPicPr>
        <p:blipFill>
          <a:blip r:embed="rId2"/>
          <a:stretch>
            <a:fillRect/>
          </a:stretch>
        </p:blipFill>
        <p:spPr>
          <a:xfrm>
            <a:off x="408274" y="1188235"/>
            <a:ext cx="1089456" cy="714551"/>
          </a:xfrm>
          <a:prstGeom prst="rect">
            <a:avLst/>
          </a:prstGeom>
        </p:spPr>
      </p:pic>
      <p:cxnSp>
        <p:nvCxnSpPr>
          <p:cNvPr id="5" name="Straight Connector 4"/>
          <p:cNvCxnSpPr/>
          <p:nvPr/>
        </p:nvCxnSpPr>
        <p:spPr>
          <a:xfrm flipH="1">
            <a:off x="3867765" y="168719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76969" y="2257130"/>
            <a:ext cx="3673621" cy="2306801"/>
            <a:chOff x="8389733" y="2036138"/>
            <a:chExt cx="3673621" cy="2306801"/>
          </a:xfrm>
        </p:grpSpPr>
        <p:grpSp>
          <p:nvGrpSpPr>
            <p:cNvPr id="41" name="Group 40"/>
            <p:cNvGrpSpPr>
              <a:grpSpLocks noChangeAspect="1"/>
            </p:cNvGrpSpPr>
            <p:nvPr/>
          </p:nvGrpSpPr>
          <p:grpSpPr>
            <a:xfrm>
              <a:off x="8389733" y="2036138"/>
              <a:ext cx="1656508" cy="1506887"/>
              <a:chOff x="4383758" y="2503892"/>
              <a:chExt cx="2516893" cy="2289573"/>
            </a:xfrm>
          </p:grpSpPr>
          <p:sp>
            <p:nvSpPr>
              <p:cNvPr id="42" name="Rectangle 4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43" name="Group 42"/>
              <p:cNvGrpSpPr/>
              <p:nvPr/>
            </p:nvGrpSpPr>
            <p:grpSpPr>
              <a:xfrm>
                <a:off x="5421611" y="2886866"/>
                <a:ext cx="1479040" cy="1043909"/>
                <a:chOff x="4557447" y="1721445"/>
                <a:chExt cx="1479040" cy="1043909"/>
              </a:xfrm>
            </p:grpSpPr>
            <p:pic>
              <p:nvPicPr>
                <p:cNvPr id="51" name="Picture 50"/>
                <p:cNvPicPr>
                  <a:picLocks noChangeAspect="1"/>
                </p:cNvPicPr>
                <p:nvPr/>
              </p:nvPicPr>
              <p:blipFill>
                <a:blip r:embed="rId3"/>
                <a:stretch>
                  <a:fillRect/>
                </a:stretch>
              </p:blipFill>
              <p:spPr>
                <a:xfrm>
                  <a:off x="4557447" y="1902539"/>
                  <a:ext cx="477423" cy="839046"/>
                </a:xfrm>
                <a:prstGeom prst="rect">
                  <a:avLst/>
                </a:prstGeom>
              </p:spPr>
            </p:pic>
            <p:pic>
              <p:nvPicPr>
                <p:cNvPr id="52" name="Picture 51"/>
                <p:cNvPicPr>
                  <a:picLocks noChangeAspect="1"/>
                </p:cNvPicPr>
                <p:nvPr/>
              </p:nvPicPr>
              <p:blipFill>
                <a:blip r:embed="rId3"/>
                <a:stretch>
                  <a:fillRect/>
                </a:stretch>
              </p:blipFill>
              <p:spPr>
                <a:xfrm>
                  <a:off x="4869643" y="1721445"/>
                  <a:ext cx="477423" cy="839046"/>
                </a:xfrm>
                <a:prstGeom prst="rect">
                  <a:avLst/>
                </a:prstGeom>
              </p:spPr>
            </p:pic>
            <p:pic>
              <p:nvPicPr>
                <p:cNvPr id="53" name="Picture 52"/>
                <p:cNvPicPr>
                  <a:picLocks noChangeAspect="1"/>
                </p:cNvPicPr>
                <p:nvPr/>
              </p:nvPicPr>
              <p:blipFill>
                <a:blip r:embed="rId4"/>
                <a:stretch>
                  <a:fillRect/>
                </a:stretch>
              </p:blipFill>
              <p:spPr>
                <a:xfrm>
                  <a:off x="5153580" y="1902539"/>
                  <a:ext cx="882907" cy="862815"/>
                </a:xfrm>
                <a:prstGeom prst="rect">
                  <a:avLst/>
                </a:prstGeom>
              </p:spPr>
            </p:pic>
          </p:grpSp>
          <p:grpSp>
            <p:nvGrpSpPr>
              <p:cNvPr id="44" name="Group 43"/>
              <p:cNvGrpSpPr/>
              <p:nvPr/>
            </p:nvGrpSpPr>
            <p:grpSpPr>
              <a:xfrm>
                <a:off x="4880542" y="3820782"/>
                <a:ext cx="944427" cy="972683"/>
                <a:chOff x="3981885" y="2834055"/>
                <a:chExt cx="944427" cy="972683"/>
              </a:xfrm>
            </p:grpSpPr>
            <p:pic>
              <p:nvPicPr>
                <p:cNvPr id="48" name="Picture 47"/>
                <p:cNvPicPr>
                  <a:picLocks noChangeAspect="1"/>
                </p:cNvPicPr>
                <p:nvPr/>
              </p:nvPicPr>
              <p:blipFill>
                <a:blip r:embed="rId3"/>
                <a:stretch>
                  <a:fillRect/>
                </a:stretch>
              </p:blipFill>
              <p:spPr>
                <a:xfrm>
                  <a:off x="3981885" y="2967692"/>
                  <a:ext cx="477423" cy="839046"/>
                </a:xfrm>
                <a:prstGeom prst="rect">
                  <a:avLst/>
                </a:prstGeom>
              </p:spPr>
            </p:pic>
            <p:pic>
              <p:nvPicPr>
                <p:cNvPr id="49" name="Picture 48"/>
                <p:cNvPicPr>
                  <a:picLocks noChangeAspect="1"/>
                </p:cNvPicPr>
                <p:nvPr/>
              </p:nvPicPr>
              <p:blipFill>
                <a:blip r:embed="rId3"/>
                <a:stretch>
                  <a:fillRect/>
                </a:stretch>
              </p:blipFill>
              <p:spPr>
                <a:xfrm>
                  <a:off x="4269036" y="2834055"/>
                  <a:ext cx="477423" cy="839046"/>
                </a:xfrm>
                <a:prstGeom prst="rect">
                  <a:avLst/>
                </a:prstGeom>
              </p:spPr>
            </p:pic>
            <p:pic>
              <p:nvPicPr>
                <p:cNvPr id="50" name="Picture 49"/>
                <p:cNvPicPr>
                  <a:picLocks noChangeAspect="1"/>
                </p:cNvPicPr>
                <p:nvPr/>
              </p:nvPicPr>
              <p:blipFill>
                <a:blip r:embed="rId5"/>
                <a:stretch>
                  <a:fillRect/>
                </a:stretch>
              </p:blipFill>
              <p:spPr>
                <a:xfrm>
                  <a:off x="4480085" y="3260431"/>
                  <a:ext cx="446227" cy="456212"/>
                </a:xfrm>
                <a:prstGeom prst="rect">
                  <a:avLst/>
                </a:prstGeom>
              </p:spPr>
            </p:pic>
          </p:grpSp>
          <p:grpSp>
            <p:nvGrpSpPr>
              <p:cNvPr id="45" name="Group 44"/>
              <p:cNvGrpSpPr/>
              <p:nvPr/>
            </p:nvGrpSpPr>
            <p:grpSpPr>
              <a:xfrm>
                <a:off x="4383758" y="2988031"/>
                <a:ext cx="968998" cy="971748"/>
                <a:chOff x="3601101" y="2714202"/>
                <a:chExt cx="968998" cy="971748"/>
              </a:xfrm>
            </p:grpSpPr>
            <p:pic>
              <p:nvPicPr>
                <p:cNvPr id="46" name="Picture 45"/>
                <p:cNvPicPr>
                  <a:picLocks noChangeAspect="1"/>
                </p:cNvPicPr>
                <p:nvPr/>
              </p:nvPicPr>
              <p:blipFill>
                <a:blip r:embed="rId3"/>
                <a:stretch>
                  <a:fillRect/>
                </a:stretch>
              </p:blipFill>
              <p:spPr>
                <a:xfrm>
                  <a:off x="3601101" y="2846904"/>
                  <a:ext cx="477423" cy="839046"/>
                </a:xfrm>
                <a:prstGeom prst="rect">
                  <a:avLst/>
                </a:prstGeom>
              </p:spPr>
            </p:pic>
            <p:pic>
              <p:nvPicPr>
                <p:cNvPr id="47" name="Picture 46"/>
                <p:cNvPicPr>
                  <a:picLocks noChangeAspect="1"/>
                </p:cNvPicPr>
                <p:nvPr/>
              </p:nvPicPr>
              <p:blipFill>
                <a:blip r:embed="rId6"/>
                <a:stretch>
                  <a:fillRect/>
                </a:stretch>
              </p:blipFill>
              <p:spPr>
                <a:xfrm>
                  <a:off x="3875612" y="2714202"/>
                  <a:ext cx="694487" cy="898458"/>
                </a:xfrm>
                <a:prstGeom prst="rect">
                  <a:avLst/>
                </a:prstGeom>
              </p:spPr>
            </p:pic>
          </p:grpSp>
        </p:grpSp>
        <p:grpSp>
          <p:nvGrpSpPr>
            <p:cNvPr id="6" name="Group 5"/>
            <p:cNvGrpSpPr>
              <a:grpSpLocks noChangeAspect="1"/>
            </p:cNvGrpSpPr>
            <p:nvPr/>
          </p:nvGrpSpPr>
          <p:grpSpPr>
            <a:xfrm>
              <a:off x="9022343" y="2902939"/>
              <a:ext cx="3041011" cy="1440000"/>
              <a:chOff x="6013077" y="2962310"/>
              <a:chExt cx="4818905" cy="2281881"/>
            </a:xfrm>
          </p:grpSpPr>
          <p:grpSp>
            <p:nvGrpSpPr>
              <p:cNvPr id="7" name="Group 6"/>
              <p:cNvGrpSpPr/>
              <p:nvPr/>
            </p:nvGrpSpPr>
            <p:grpSpPr>
              <a:xfrm>
                <a:off x="6509192" y="2962310"/>
                <a:ext cx="3158399" cy="1714109"/>
                <a:chOff x="6509192" y="2962310"/>
                <a:chExt cx="3158399" cy="1714109"/>
              </a:xfrm>
            </p:grpSpPr>
            <p:pic>
              <p:nvPicPr>
                <p:cNvPr id="11" name="Picture 10"/>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12" name="Group 11"/>
                <p:cNvGrpSpPr>
                  <a:grpSpLocks noChangeAspect="1"/>
                </p:cNvGrpSpPr>
                <p:nvPr/>
              </p:nvGrpSpPr>
              <p:grpSpPr>
                <a:xfrm>
                  <a:off x="8723570" y="2962310"/>
                  <a:ext cx="944021" cy="823485"/>
                  <a:chOff x="8834920" y="3253885"/>
                  <a:chExt cx="1497267" cy="1306091"/>
                </a:xfrm>
              </p:grpSpPr>
              <p:sp>
                <p:nvSpPr>
                  <p:cNvPr id="13" name="Arc 1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8" name="Group 7"/>
              <p:cNvGrpSpPr>
                <a:grpSpLocks noChangeAspect="1"/>
              </p:cNvGrpSpPr>
              <p:nvPr/>
            </p:nvGrpSpPr>
            <p:grpSpPr>
              <a:xfrm>
                <a:off x="6013077" y="4522432"/>
                <a:ext cx="4818905" cy="721759"/>
                <a:chOff x="650078" y="4178650"/>
                <a:chExt cx="3438722" cy="515040"/>
              </a:xfrm>
            </p:grpSpPr>
            <p:sp>
              <p:nvSpPr>
                <p:cNvPr id="9" name="TextBox 8"/>
                <p:cNvSpPr txBox="1"/>
                <p:nvPr/>
              </p:nvSpPr>
              <p:spPr>
                <a:xfrm>
                  <a:off x="1230820" y="4331300"/>
                  <a:ext cx="2857980" cy="200840"/>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teams.contoso.com/sites/site</a:t>
                  </a:r>
                  <a:endParaRPr lang="en-US" sz="1400" spc="-70" dirty="0">
                    <a:solidFill>
                      <a:schemeClr val="tx1">
                        <a:lumMod val="75000"/>
                        <a:lumOff val="25000"/>
                      </a:schemeClr>
                    </a:solidFill>
                  </a:endParaRPr>
                </a:p>
              </p:txBody>
            </p:sp>
            <p:pic>
              <p:nvPicPr>
                <p:cNvPr id="10" name="Picture 9"/>
                <p:cNvPicPr>
                  <a:picLocks noChangeAspect="1"/>
                </p:cNvPicPr>
                <p:nvPr/>
              </p:nvPicPr>
              <p:blipFill>
                <a:blip r:embed="rId9"/>
                <a:stretch>
                  <a:fillRect/>
                </a:stretch>
              </p:blipFill>
              <p:spPr>
                <a:xfrm>
                  <a:off x="650078" y="4178650"/>
                  <a:ext cx="611820" cy="515040"/>
                </a:xfrm>
                <a:prstGeom prst="rect">
                  <a:avLst/>
                </a:prstGeom>
              </p:spPr>
            </p:pic>
          </p:grpSp>
        </p:grpSp>
      </p:grpSp>
      <p:grpSp>
        <p:nvGrpSpPr>
          <p:cNvPr id="15" name="Group 14"/>
          <p:cNvGrpSpPr>
            <a:grpSpLocks noChangeAspect="1"/>
          </p:cNvGrpSpPr>
          <p:nvPr/>
        </p:nvGrpSpPr>
        <p:grpSpPr>
          <a:xfrm>
            <a:off x="352696" y="2937907"/>
            <a:ext cx="3493452" cy="1440000"/>
            <a:chOff x="6013077" y="2962310"/>
            <a:chExt cx="5535863" cy="2281881"/>
          </a:xfrm>
        </p:grpSpPr>
        <p:grpSp>
          <p:nvGrpSpPr>
            <p:cNvPr id="16" name="Group 15"/>
            <p:cNvGrpSpPr/>
            <p:nvPr/>
          </p:nvGrpSpPr>
          <p:grpSpPr>
            <a:xfrm>
              <a:off x="6509192" y="2962310"/>
              <a:ext cx="3158399" cy="1714109"/>
              <a:chOff x="6509192" y="2962310"/>
              <a:chExt cx="3158399" cy="1714109"/>
            </a:xfrm>
          </p:grpSpPr>
          <p:pic>
            <p:nvPicPr>
              <p:cNvPr id="20" name="Picture 19"/>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21" name="Group 20"/>
              <p:cNvGrpSpPr>
                <a:grpSpLocks noChangeAspect="1"/>
              </p:cNvGrpSpPr>
              <p:nvPr/>
            </p:nvGrpSpPr>
            <p:grpSpPr>
              <a:xfrm>
                <a:off x="8723570" y="2962310"/>
                <a:ext cx="944021" cy="823485"/>
                <a:chOff x="8834920" y="3253885"/>
                <a:chExt cx="1497267" cy="1306091"/>
              </a:xfrm>
            </p:grpSpPr>
            <p:sp>
              <p:nvSpPr>
                <p:cNvPr id="22" name="Arc 21"/>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23" name="Picture 22"/>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17" name="Group 16"/>
            <p:cNvGrpSpPr>
              <a:grpSpLocks noChangeAspect="1"/>
            </p:cNvGrpSpPr>
            <p:nvPr/>
          </p:nvGrpSpPr>
          <p:grpSpPr>
            <a:xfrm>
              <a:off x="6013077" y="4522432"/>
              <a:ext cx="5535863" cy="721759"/>
              <a:chOff x="650078" y="4178650"/>
              <a:chExt cx="3950336" cy="515040"/>
            </a:xfrm>
          </p:grpSpPr>
          <p:sp>
            <p:nvSpPr>
              <p:cNvPr id="18" name="TextBox 17"/>
              <p:cNvSpPr txBox="1"/>
              <p:nvPr/>
            </p:nvSpPr>
            <p:spPr>
              <a:xfrm>
                <a:off x="1230820" y="4331300"/>
                <a:ext cx="3369594" cy="240778"/>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://contoso.sharepoint.com/sites/site</a:t>
                </a:r>
                <a:endParaRPr lang="en-US" sz="1400" spc="-70" dirty="0">
                  <a:solidFill>
                    <a:schemeClr val="tx1">
                      <a:lumMod val="75000"/>
                      <a:lumOff val="25000"/>
                    </a:schemeClr>
                  </a:solidFill>
                </a:endParaRPr>
              </a:p>
            </p:txBody>
          </p:sp>
          <p:pic>
            <p:nvPicPr>
              <p:cNvPr id="19" name="Picture 18"/>
              <p:cNvPicPr>
                <a:picLocks noChangeAspect="1"/>
              </p:cNvPicPr>
              <p:nvPr/>
            </p:nvPicPr>
            <p:blipFill>
              <a:blip r:embed="rId9"/>
              <a:stretch>
                <a:fillRect/>
              </a:stretch>
            </p:blipFill>
            <p:spPr>
              <a:xfrm>
                <a:off x="650078" y="4178650"/>
                <a:ext cx="611820" cy="515040"/>
              </a:xfrm>
              <a:prstGeom prst="rect">
                <a:avLst/>
              </a:prstGeom>
            </p:spPr>
          </p:pic>
        </p:grpSp>
      </p:grpSp>
      <p:pic>
        <p:nvPicPr>
          <p:cNvPr id="24" name="Picture 23"/>
          <p:cNvPicPr>
            <a:picLocks noChangeAspect="1"/>
          </p:cNvPicPr>
          <p:nvPr/>
        </p:nvPicPr>
        <p:blipFill>
          <a:blip r:embed="rId10"/>
          <a:stretch>
            <a:fillRect/>
          </a:stretch>
        </p:blipFill>
        <p:spPr>
          <a:xfrm>
            <a:off x="5146980" y="2917928"/>
            <a:ext cx="1570829" cy="2205374"/>
          </a:xfrm>
          <a:prstGeom prst="rect">
            <a:avLst/>
          </a:prstGeom>
        </p:spPr>
      </p:pic>
      <p:cxnSp>
        <p:nvCxnSpPr>
          <p:cNvPr id="25" name="Straight Connector 24"/>
          <p:cNvCxnSpPr/>
          <p:nvPr/>
        </p:nvCxnSpPr>
        <p:spPr>
          <a:xfrm>
            <a:off x="6374088" y="5484835"/>
            <a:ext cx="2083552" cy="0"/>
          </a:xfrm>
          <a:prstGeom prst="line">
            <a:avLst/>
          </a:prstGeom>
          <a:ln w="34925">
            <a:solidFill>
              <a:srgbClr val="33862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188511" y="4855865"/>
            <a:ext cx="1995195" cy="1307309"/>
            <a:chOff x="4395610" y="3071229"/>
            <a:chExt cx="1995195" cy="1307309"/>
          </a:xfrm>
        </p:grpSpPr>
        <p:sp>
          <p:nvSpPr>
            <p:cNvPr id="27" name="Rectangle 26"/>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28" name="Picture 27"/>
            <p:cNvPicPr>
              <a:picLocks noChangeAspect="1"/>
            </p:cNvPicPr>
            <p:nvPr/>
          </p:nvPicPr>
          <p:blipFill>
            <a:blip r:embed="rId11"/>
            <a:stretch>
              <a:fillRect/>
            </a:stretch>
          </p:blipFill>
          <p:spPr>
            <a:xfrm>
              <a:off x="5246592" y="3476941"/>
              <a:ext cx="529349" cy="417312"/>
            </a:xfrm>
            <a:prstGeom prst="rect">
              <a:avLst/>
            </a:prstGeom>
          </p:spPr>
        </p:pic>
        <p:pic>
          <p:nvPicPr>
            <p:cNvPr id="29" name="Picture 28"/>
            <p:cNvPicPr>
              <a:picLocks noChangeAspect="1"/>
            </p:cNvPicPr>
            <p:nvPr/>
          </p:nvPicPr>
          <p:blipFill>
            <a:blip r:embed="rId11"/>
            <a:stretch>
              <a:fillRect/>
            </a:stretch>
          </p:blipFill>
          <p:spPr>
            <a:xfrm>
              <a:off x="5581574" y="3585493"/>
              <a:ext cx="556200" cy="438480"/>
            </a:xfrm>
            <a:prstGeom prst="rect">
              <a:avLst/>
            </a:prstGeom>
          </p:spPr>
        </p:pic>
        <p:pic>
          <p:nvPicPr>
            <p:cNvPr id="30" name="Picture 29"/>
            <p:cNvPicPr>
              <a:picLocks noChangeAspect="1"/>
            </p:cNvPicPr>
            <p:nvPr/>
          </p:nvPicPr>
          <p:blipFill>
            <a:blip r:embed="rId12"/>
            <a:stretch>
              <a:fillRect/>
            </a:stretch>
          </p:blipFill>
          <p:spPr>
            <a:xfrm>
              <a:off x="5970309" y="3700199"/>
              <a:ext cx="420496" cy="432326"/>
            </a:xfrm>
            <a:prstGeom prst="rect">
              <a:avLst/>
            </a:prstGeom>
          </p:spPr>
        </p:pic>
        <p:pic>
          <p:nvPicPr>
            <p:cNvPr id="31" name="Picture 30"/>
            <p:cNvPicPr>
              <a:picLocks noChangeAspect="1"/>
            </p:cNvPicPr>
            <p:nvPr/>
          </p:nvPicPr>
          <p:blipFill>
            <a:blip r:embed="rId13"/>
            <a:stretch>
              <a:fillRect/>
            </a:stretch>
          </p:blipFill>
          <p:spPr>
            <a:xfrm>
              <a:off x="4893565" y="3772769"/>
              <a:ext cx="688009" cy="605769"/>
            </a:xfrm>
            <a:prstGeom prst="rect">
              <a:avLst/>
            </a:prstGeom>
          </p:spPr>
        </p:pic>
      </p:grpSp>
      <p:grpSp>
        <p:nvGrpSpPr>
          <p:cNvPr id="34" name="Group 33"/>
          <p:cNvGrpSpPr>
            <a:grpSpLocks noChangeAspect="1"/>
          </p:cNvGrpSpPr>
          <p:nvPr/>
        </p:nvGrpSpPr>
        <p:grpSpPr>
          <a:xfrm>
            <a:off x="4199490" y="1218426"/>
            <a:ext cx="1036712" cy="654167"/>
            <a:chOff x="3902878" y="1796207"/>
            <a:chExt cx="917354" cy="578852"/>
          </a:xfrm>
        </p:grpSpPr>
        <p:pic>
          <p:nvPicPr>
            <p:cNvPr id="35" name="Picture 34"/>
            <p:cNvPicPr>
              <a:picLocks noChangeAspect="1"/>
            </p:cNvPicPr>
            <p:nvPr/>
          </p:nvPicPr>
          <p:blipFill>
            <a:blip r:embed="rId14"/>
            <a:stretch>
              <a:fillRect/>
            </a:stretch>
          </p:blipFill>
          <p:spPr>
            <a:xfrm>
              <a:off x="3902878" y="1837417"/>
              <a:ext cx="842451" cy="537642"/>
            </a:xfrm>
            <a:prstGeom prst="rect">
              <a:avLst/>
            </a:prstGeom>
          </p:spPr>
        </p:pic>
        <p:pic>
          <p:nvPicPr>
            <p:cNvPr id="36" name="Picture 35"/>
            <p:cNvPicPr>
              <a:picLocks noChangeAspect="1"/>
            </p:cNvPicPr>
            <p:nvPr/>
          </p:nvPicPr>
          <p:blipFill>
            <a:blip r:embed="rId12"/>
            <a:stretch>
              <a:fillRect/>
            </a:stretch>
          </p:blipFill>
          <p:spPr>
            <a:xfrm>
              <a:off x="4399736" y="1796207"/>
              <a:ext cx="420496" cy="432326"/>
            </a:xfrm>
            <a:prstGeom prst="rect">
              <a:avLst/>
            </a:prstGeom>
          </p:spPr>
        </p:pic>
      </p:grpSp>
      <p:cxnSp>
        <p:nvCxnSpPr>
          <p:cNvPr id="37" name="Straight Connector 36"/>
          <p:cNvCxnSpPr/>
          <p:nvPr/>
        </p:nvCxnSpPr>
        <p:spPr>
          <a:xfrm flipH="1">
            <a:off x="7836132" y="1707002"/>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6361254" y="2096579"/>
            <a:ext cx="1343048" cy="1324388"/>
            <a:chOff x="6804166" y="2273455"/>
            <a:chExt cx="985130" cy="975397"/>
          </a:xfrm>
        </p:grpSpPr>
        <p:sp>
          <p:nvSpPr>
            <p:cNvPr id="54" name="TextBox 53"/>
            <p:cNvSpPr txBox="1"/>
            <p:nvPr/>
          </p:nvSpPr>
          <p:spPr>
            <a:xfrm>
              <a:off x="6804166" y="3044845"/>
              <a:ext cx="985130" cy="204007"/>
            </a:xfrm>
            <a:prstGeom prst="rect">
              <a:avLst/>
            </a:prstGeom>
            <a:noFill/>
          </p:spPr>
          <p:txBody>
            <a:bodyPr wrap="square" lIns="0" tIns="0" rIns="0" bIns="0" rtlCol="0">
              <a:spAutoFit/>
            </a:bodyPr>
            <a:lstStyle/>
            <a:p>
              <a:pPr algn="ctr"/>
              <a:r>
                <a:rPr lang="en-US" spc="-70" dirty="0" smtClean="0">
                  <a:gradFill>
                    <a:gsLst>
                      <a:gs pos="2917">
                        <a:schemeClr val="bg2"/>
                      </a:gs>
                      <a:gs pos="95000">
                        <a:schemeClr val="bg2"/>
                      </a:gs>
                    </a:gsLst>
                    <a:lin ang="5400000" scaled="0"/>
                  </a:gradFill>
                </a:rPr>
                <a:t>Users</a:t>
              </a:r>
            </a:p>
          </p:txBody>
        </p:sp>
        <p:pic>
          <p:nvPicPr>
            <p:cNvPr id="57" name="Picture 56"/>
            <p:cNvPicPr>
              <a:picLocks noChangeAspect="1"/>
            </p:cNvPicPr>
            <p:nvPr/>
          </p:nvPicPr>
          <p:blipFill>
            <a:blip r:embed="rId15"/>
            <a:stretch>
              <a:fillRect/>
            </a:stretch>
          </p:blipFill>
          <p:spPr>
            <a:xfrm>
              <a:off x="6888521" y="2273455"/>
              <a:ext cx="816421" cy="785865"/>
            </a:xfrm>
            <a:prstGeom prst="rect">
              <a:avLst/>
            </a:prstGeom>
          </p:spPr>
        </p:pic>
      </p:grpSp>
      <p:grpSp>
        <p:nvGrpSpPr>
          <p:cNvPr id="63" name="Group 62"/>
          <p:cNvGrpSpPr/>
          <p:nvPr/>
        </p:nvGrpSpPr>
        <p:grpSpPr>
          <a:xfrm>
            <a:off x="8632752" y="5093720"/>
            <a:ext cx="913617" cy="888276"/>
            <a:chOff x="9053589" y="416102"/>
            <a:chExt cx="913617" cy="888276"/>
          </a:xfrm>
        </p:grpSpPr>
        <p:pic>
          <p:nvPicPr>
            <p:cNvPr id="64" name="Picture 63"/>
            <p:cNvPicPr>
              <a:picLocks noChangeAspect="1"/>
            </p:cNvPicPr>
            <p:nvPr/>
          </p:nvPicPr>
          <p:blipFill>
            <a:blip r:embed="rId3"/>
            <a:stretch>
              <a:fillRect/>
            </a:stretch>
          </p:blipFill>
          <p:spPr>
            <a:xfrm>
              <a:off x="9053589" y="416102"/>
              <a:ext cx="430170" cy="756000"/>
            </a:xfrm>
            <a:prstGeom prst="rect">
              <a:avLst/>
            </a:prstGeom>
          </p:spPr>
        </p:pic>
        <p:pic>
          <p:nvPicPr>
            <p:cNvPr id="65" name="Picture 64"/>
            <p:cNvPicPr>
              <a:picLocks noChangeAspect="1"/>
            </p:cNvPicPr>
            <p:nvPr/>
          </p:nvPicPr>
          <p:blipFill>
            <a:blip r:embed="rId16"/>
            <a:stretch>
              <a:fillRect/>
            </a:stretch>
          </p:blipFill>
          <p:spPr>
            <a:xfrm>
              <a:off x="9298498" y="512378"/>
              <a:ext cx="668708" cy="792000"/>
            </a:xfrm>
            <a:prstGeom prst="rect">
              <a:avLst/>
            </a:prstGeom>
          </p:spPr>
        </p:pic>
      </p:grpSp>
      <p:cxnSp>
        <p:nvCxnSpPr>
          <p:cNvPr id="66" name="Straight Arrow Connector 65"/>
          <p:cNvCxnSpPr/>
          <p:nvPr/>
        </p:nvCxnSpPr>
        <p:spPr>
          <a:xfrm flipV="1">
            <a:off x="9352386" y="4563931"/>
            <a:ext cx="581091" cy="806198"/>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7134030" y="5207982"/>
            <a:ext cx="922560"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Service Bus</a:t>
            </a:r>
          </a:p>
        </p:txBody>
      </p:sp>
      <p:cxnSp>
        <p:nvCxnSpPr>
          <p:cNvPr id="70" name="Straight Arrow Connector 69"/>
          <p:cNvCxnSpPr/>
          <p:nvPr/>
        </p:nvCxnSpPr>
        <p:spPr>
          <a:xfrm flipH="1" flipV="1">
            <a:off x="2872743" y="3751762"/>
            <a:ext cx="2085247" cy="32644"/>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Connector 73"/>
          <p:cNvCxnSpPr/>
          <p:nvPr/>
        </p:nvCxnSpPr>
        <p:spPr>
          <a:xfrm flipV="1">
            <a:off x="3057595" y="4243454"/>
            <a:ext cx="1776351" cy="113828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75" name="TextBox 4"/>
          <p:cNvSpPr txBox="1"/>
          <p:nvPr/>
        </p:nvSpPr>
        <p:spPr>
          <a:xfrm>
            <a:off x="644136" y="5189996"/>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cloud.</a:t>
            </a:r>
            <a:endParaRPr lang="en-US" sz="1400" dirty="0">
              <a:solidFill>
                <a:schemeClr val="bg1"/>
              </a:solidFill>
            </a:endParaRPr>
          </a:p>
          <a:p>
            <a:pPr marL="0" lvl="1"/>
            <a:r>
              <a:rPr lang="en-US" sz="1400" dirty="0">
                <a:solidFill>
                  <a:schemeClr val="bg1"/>
                </a:solidFill>
              </a:rPr>
              <a:t>Connectivity from cloud to on-premises using service </a:t>
            </a:r>
            <a:r>
              <a:rPr lang="en-US" sz="1400" dirty="0" smtClean="0">
                <a:solidFill>
                  <a:schemeClr val="bg1"/>
                </a:solidFill>
              </a:rPr>
              <a:t>bus.</a:t>
            </a:r>
            <a:endParaRPr lang="en-US" sz="1400" dirty="0">
              <a:solidFill>
                <a:schemeClr val="bg1"/>
              </a:solidFill>
            </a:endParaRPr>
          </a:p>
        </p:txBody>
      </p:sp>
      <p:grpSp>
        <p:nvGrpSpPr>
          <p:cNvPr id="77" name="Group 76"/>
          <p:cNvGrpSpPr/>
          <p:nvPr/>
        </p:nvGrpSpPr>
        <p:grpSpPr>
          <a:xfrm>
            <a:off x="3940736" y="3321469"/>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0" name="Group 79"/>
          <p:cNvGrpSpPr/>
          <p:nvPr/>
        </p:nvGrpSpPr>
        <p:grpSpPr>
          <a:xfrm>
            <a:off x="6654043" y="5415178"/>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3" name="Group 82"/>
          <p:cNvGrpSpPr/>
          <p:nvPr/>
        </p:nvGrpSpPr>
        <p:grpSpPr>
          <a:xfrm>
            <a:off x="9535774" y="4867339"/>
            <a:ext cx="514401" cy="514401"/>
            <a:chOff x="492" y="17985"/>
            <a:chExt cx="524853" cy="524853"/>
          </a:xfrm>
        </p:grpSpPr>
        <p:sp>
          <p:nvSpPr>
            <p:cNvPr id="84" name="Oval 8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4</a:t>
              </a:r>
              <a:endParaRPr lang="en-US" sz="2352" dirty="0"/>
            </a:p>
          </p:txBody>
        </p:sp>
      </p:grpSp>
      <p:grpSp>
        <p:nvGrpSpPr>
          <p:cNvPr id="86" name="Group 85"/>
          <p:cNvGrpSpPr/>
          <p:nvPr/>
        </p:nvGrpSpPr>
        <p:grpSpPr>
          <a:xfrm>
            <a:off x="6570120" y="3426836"/>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Tree>
    <p:extLst>
      <p:ext uri="{BB962C8B-B14F-4D97-AF65-F5344CB8AC3E}">
        <p14:creationId xmlns:p14="http://schemas.microsoft.com/office/powerpoint/2010/main" val="13720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anim calcmode="lin" valueType="num">
                                      <p:cBhvr>
                                        <p:cTn id="47" dur="1000" fill="hold"/>
                                        <p:tgtEl>
                                          <p:spTgt spid="80"/>
                                        </p:tgtEl>
                                        <p:attrNameLst>
                                          <p:attrName>ppt_x</p:attrName>
                                        </p:attrNameLst>
                                      </p:cBhvr>
                                      <p:tavLst>
                                        <p:tav tm="0">
                                          <p:val>
                                            <p:strVal val="#ppt_x"/>
                                          </p:val>
                                        </p:tav>
                                        <p:tav tm="100000">
                                          <p:val>
                                            <p:strVal val="#ppt_x"/>
                                          </p:val>
                                        </p:tav>
                                      </p:tavLst>
                                    </p:anim>
                                    <p:anim calcmode="lin" valueType="num">
                                      <p:cBhvr>
                                        <p:cTn id="48" dur="1000" fill="hold"/>
                                        <p:tgtEl>
                                          <p:spTgt spid="8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1000"/>
                                        <p:tgtEl>
                                          <p:spTgt spid="83"/>
                                        </p:tgtEl>
                                      </p:cBhvr>
                                    </p:animEffect>
                                    <p:anim calcmode="lin" valueType="num">
                                      <p:cBhvr>
                                        <p:cTn id="69" dur="1000" fill="hold"/>
                                        <p:tgtEl>
                                          <p:spTgt spid="83"/>
                                        </p:tgtEl>
                                        <p:attrNameLst>
                                          <p:attrName>ppt_x</p:attrName>
                                        </p:attrNameLst>
                                      </p:cBhvr>
                                      <p:tavLst>
                                        <p:tav tm="0">
                                          <p:val>
                                            <p:strVal val="#ppt_x"/>
                                          </p:val>
                                        </p:tav>
                                        <p:tav tm="100000">
                                          <p:val>
                                            <p:strVal val="#ppt_x"/>
                                          </p:val>
                                        </p:tav>
                                      </p:tavLst>
                                    </p:anim>
                                    <p:anim calcmode="lin" valueType="num">
                                      <p:cBhvr>
                                        <p:cTn id="70" dur="1000" fill="hold"/>
                                        <p:tgtEl>
                                          <p:spTgt spid="8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1000"/>
                                        <p:tgtEl>
                                          <p:spTgt spid="61"/>
                                        </p:tgtEl>
                                      </p:cBhvr>
                                    </p:animEffect>
                                    <p:anim calcmode="lin" valueType="num">
                                      <p:cBhvr>
                                        <p:cTn id="79" dur="1000" fill="hold"/>
                                        <p:tgtEl>
                                          <p:spTgt spid="61"/>
                                        </p:tgtEl>
                                        <p:attrNameLst>
                                          <p:attrName>ppt_x</p:attrName>
                                        </p:attrNameLst>
                                      </p:cBhvr>
                                      <p:tavLst>
                                        <p:tav tm="0">
                                          <p:val>
                                            <p:strVal val="#ppt_x"/>
                                          </p:val>
                                        </p:tav>
                                        <p:tav tm="100000">
                                          <p:val>
                                            <p:strVal val="#ppt_x"/>
                                          </p:val>
                                        </p:tav>
                                      </p:tavLst>
                                    </p:anim>
                                    <p:anim calcmode="lin" valueType="num">
                                      <p:cBhvr>
                                        <p:cTn id="80" dur="1000" fill="hold"/>
                                        <p:tgtEl>
                                          <p:spTgt spid="61"/>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https://github.com/OfficeDev/PnP/tree/master/Samples/Provisioning.Hybrid.Simple</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Provision sites to on-</a:t>
            </a:r>
            <a:r>
              <a:rPr lang="en-US" sz="5400" dirty="0" err="1" smtClean="0"/>
              <a:t>prem</a:t>
            </a:r>
            <a:r>
              <a:rPr lang="en-US" sz="5400" dirty="0" smtClean="0"/>
              <a:t> from Azure</a:t>
            </a:r>
            <a:endParaRPr lang="en-GB" sz="5400" dirty="0"/>
          </a:p>
        </p:txBody>
      </p:sp>
    </p:spTree>
    <p:extLst>
      <p:ext uri="{BB962C8B-B14F-4D97-AF65-F5344CB8AC3E}">
        <p14:creationId xmlns:p14="http://schemas.microsoft.com/office/powerpoint/2010/main" val="22577064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p:txBody>
          <a:bodyPr/>
          <a:lstStyle/>
          <a:p>
            <a:r>
              <a:rPr lang="en-US" dirty="0" smtClean="0"/>
              <a:t>Developer vision</a:t>
            </a:r>
            <a:endParaRPr lang="en-US" dirty="0"/>
          </a:p>
        </p:txBody>
      </p:sp>
    </p:spTree>
    <p:extLst>
      <p:ext uri="{BB962C8B-B14F-4D97-AF65-F5344CB8AC3E}">
        <p14:creationId xmlns:p14="http://schemas.microsoft.com/office/powerpoint/2010/main" val="724783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7200" dirty="0"/>
              <a:t>Updating site collections after initial provisioning</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has to be some adjustment done to the site sites, which have been previously created</a:t>
            </a:r>
          </a:p>
          <a:p>
            <a:r>
              <a:rPr lang="en-US" sz="3600" dirty="0" smtClean="0"/>
              <a:t>How</a:t>
            </a:r>
          </a:p>
          <a:p>
            <a:pPr lvl="1"/>
            <a:r>
              <a:rPr lang="en-US" sz="2000" dirty="0" smtClean="0"/>
              <a:t>Provision shared static elements like images, CSS files, and JavaScript files to one location and reference them from sites as needed with relative path</a:t>
            </a:r>
          </a:p>
          <a:p>
            <a:pPr lvl="1"/>
            <a:r>
              <a:rPr lang="en-US" sz="2000" dirty="0" smtClean="0"/>
              <a:t>Loop through the sites and update them one by one using remote provisioning model</a:t>
            </a:r>
            <a:endParaRPr lang="en-US" sz="2000" dirty="0"/>
          </a:p>
        </p:txBody>
      </p:sp>
      <p:sp>
        <p:nvSpPr>
          <p:cNvPr id="3" name="Title 2"/>
          <p:cNvSpPr>
            <a:spLocks noGrp="1"/>
          </p:cNvSpPr>
          <p:nvPr>
            <p:ph type="title"/>
          </p:nvPr>
        </p:nvSpPr>
        <p:spPr/>
        <p:txBody>
          <a:bodyPr/>
          <a:lstStyle/>
          <a:p>
            <a:r>
              <a:rPr lang="en-US" smtClean="0"/>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40003288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solidFill>
                  <a:schemeClr val="tx1"/>
                </a:solidFill>
              </a:rPr>
              <a:t>So I would have to loop through all sites and update stuff one by one?</a:t>
            </a:r>
            <a:endParaRPr lang="en-GB" sz="5998" dirty="0">
              <a:solidFill>
                <a:schemeClr val="tx1"/>
              </a:solidFill>
            </a:endParaRPr>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36586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smtClean="0">
                    <a:solidFill>
                      <a:schemeClr val="tx1">
                        <a:lumMod val="65000"/>
                        <a:lumOff val="35000"/>
                      </a:schemeClr>
                    </a:solidFill>
                    <a:ea typeface="Segoe UI" pitchFamily="34" charset="0"/>
                    <a:cs typeface="Segoe UI" pitchFamily="34" charset="0"/>
                  </a:rPr>
                  <a:t>add-in</a:t>
                </a:r>
                <a:endParaRPr lang="en-US" sz="1799" dirty="0">
                  <a:solidFill>
                    <a:schemeClr val="tx1">
                      <a:lumMod val="65000"/>
                      <a:lumOff val="35000"/>
                    </a:schemeClr>
                  </a:solidFill>
                  <a:ea typeface="Segoe UI" pitchFamily="34" charset="0"/>
                  <a:cs typeface="Segoe UI" pitchFamily="34" charset="0"/>
                </a:endParaRP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6927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smtClean="0"/>
              <a:t>Updating Sites Afterwards</a:t>
            </a:r>
            <a:br>
              <a:rPr lang="en-US" dirty="0" smtClean="0"/>
            </a:br>
            <a:r>
              <a:rPr lang="en-US" sz="2799" dirty="0" smtClean="0"/>
              <a:t>Reference architecture for remote site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t>
            </a:r>
            <a:r>
              <a:rPr lang="en-US" dirty="0" smtClean="0"/>
              <a:t>add-in </a:t>
            </a:r>
            <a:r>
              <a:rPr lang="en-US" dirty="0"/>
              <a:t>and from other </a:t>
            </a:r>
            <a:r>
              <a:rPr lang="en-US" dirty="0" smtClean="0"/>
              <a:t>solutions</a:t>
            </a:r>
            <a:endParaRPr lang="en-US" dirty="0"/>
          </a:p>
          <a:p>
            <a:pPr lvl="1"/>
            <a:r>
              <a:rPr lang="en-US" dirty="0"/>
              <a:t>Provides reusability and </a:t>
            </a:r>
            <a:r>
              <a:rPr lang="en-US" dirty="0" smtClean="0"/>
              <a:t/>
            </a:r>
            <a:br>
              <a:rPr lang="en-US" dirty="0" smtClean="0"/>
            </a:br>
            <a:r>
              <a:rPr lang="en-US" dirty="0" smtClean="0"/>
              <a:t>easy </a:t>
            </a:r>
            <a:r>
              <a:rPr lang="en-US" dirty="0"/>
              <a:t>maintenance</a:t>
            </a:r>
          </a:p>
          <a:p>
            <a:pPr lvl="1"/>
            <a:r>
              <a:rPr lang="en-US" dirty="0"/>
              <a:t>Could </a:t>
            </a:r>
            <a:r>
              <a:rPr lang="en-US" dirty="0" smtClean="0"/>
              <a:t>also </a:t>
            </a:r>
            <a:r>
              <a:rPr lang="en-US" dirty="0"/>
              <a:t>be </a:t>
            </a:r>
            <a:r>
              <a:rPr lang="en-US" dirty="0" smtClean="0"/>
              <a:t/>
            </a:r>
            <a:br>
              <a:rPr lang="en-US" dirty="0" smtClean="0"/>
            </a:br>
            <a:r>
              <a:rPr lang="en-US" dirty="0" smtClean="0"/>
              <a:t>PowerShell </a:t>
            </a:r>
            <a:r>
              <a:rPr lang="en-US" dirty="0"/>
              <a:t>scripts </a:t>
            </a:r>
          </a:p>
        </p:txBody>
      </p:sp>
      <p:pic>
        <p:nvPicPr>
          <p:cNvPr id="5" name="Picture 4"/>
          <p:cNvPicPr>
            <a:picLocks noChangeAspect="1"/>
          </p:cNvPicPr>
          <p:nvPr/>
        </p:nvPicPr>
        <p:blipFill>
          <a:blip r:embed="rId3"/>
          <a:stretch>
            <a:fillRect/>
          </a:stretch>
        </p:blipFill>
        <p:spPr>
          <a:xfrm>
            <a:off x="4352926" y="2835751"/>
            <a:ext cx="7456806" cy="3789370"/>
          </a:xfrm>
          <a:prstGeom prst="rect">
            <a:avLst/>
          </a:prstGeom>
        </p:spPr>
      </p:pic>
    </p:spTree>
    <p:extLst>
      <p:ext uri="{BB962C8B-B14F-4D97-AF65-F5344CB8AC3E}">
        <p14:creationId xmlns:p14="http://schemas.microsoft.com/office/powerpoint/2010/main" val="2088789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71" name="Rectangle 70"/>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2" name="Group 71"/>
          <p:cNvGrpSpPr/>
          <p:nvPr/>
        </p:nvGrpSpPr>
        <p:grpSpPr>
          <a:xfrm>
            <a:off x="8918244" y="2757481"/>
            <a:ext cx="2445349" cy="1376221"/>
            <a:chOff x="8918244" y="2757481"/>
            <a:chExt cx="2445349" cy="1376221"/>
          </a:xfrm>
        </p:grpSpPr>
        <p:pic>
          <p:nvPicPr>
            <p:cNvPr id="73" name="Picture 72"/>
            <p:cNvPicPr>
              <a:picLocks noChangeAspect="1"/>
            </p:cNvPicPr>
            <p:nvPr/>
          </p:nvPicPr>
          <p:blipFill>
            <a:blip r:embed="rId3"/>
            <a:stretch>
              <a:fillRect/>
            </a:stretch>
          </p:blipFill>
          <p:spPr>
            <a:xfrm>
              <a:off x="9775856" y="2757481"/>
              <a:ext cx="739744" cy="968388"/>
            </a:xfrm>
            <a:prstGeom prst="rect">
              <a:avLst/>
            </a:prstGeom>
          </p:spPr>
        </p:pic>
        <p:sp>
          <p:nvSpPr>
            <p:cNvPr id="74" name="TextBox 73"/>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75" name="Group 74"/>
          <p:cNvGrpSpPr/>
          <p:nvPr/>
        </p:nvGrpSpPr>
        <p:grpSpPr>
          <a:xfrm>
            <a:off x="3436880" y="2222502"/>
            <a:ext cx="2103461" cy="1911200"/>
            <a:chOff x="3436880" y="2222502"/>
            <a:chExt cx="2103461" cy="1911200"/>
          </a:xfrm>
        </p:grpSpPr>
        <p:sp>
          <p:nvSpPr>
            <p:cNvPr id="76" name="TextBox 75"/>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77" name="Picture 76"/>
            <p:cNvPicPr>
              <a:picLocks noChangeAspect="1"/>
            </p:cNvPicPr>
            <p:nvPr/>
          </p:nvPicPr>
          <p:blipFill>
            <a:blip r:embed="rId4"/>
            <a:stretch>
              <a:fillRect/>
            </a:stretch>
          </p:blipFill>
          <p:spPr>
            <a:xfrm>
              <a:off x="3574698" y="2222502"/>
              <a:ext cx="1827824" cy="1827824"/>
            </a:xfrm>
            <a:prstGeom prst="rect">
              <a:avLst/>
            </a:prstGeom>
          </p:spPr>
        </p:pic>
      </p:grpSp>
      <p:grpSp>
        <p:nvGrpSpPr>
          <p:cNvPr id="78" name="Group 77"/>
          <p:cNvGrpSpPr/>
          <p:nvPr/>
        </p:nvGrpSpPr>
        <p:grpSpPr>
          <a:xfrm>
            <a:off x="6416554" y="2574132"/>
            <a:ext cx="1760354" cy="1698933"/>
            <a:chOff x="6416554" y="2574132"/>
            <a:chExt cx="1760354" cy="1698933"/>
          </a:xfrm>
        </p:grpSpPr>
        <p:grpSp>
          <p:nvGrpSpPr>
            <p:cNvPr id="79" name="Group 78"/>
            <p:cNvGrpSpPr/>
            <p:nvPr/>
          </p:nvGrpSpPr>
          <p:grpSpPr>
            <a:xfrm rot="2105835">
              <a:off x="7038449" y="2574132"/>
              <a:ext cx="712788" cy="1335087"/>
              <a:chOff x="8069747" y="3687763"/>
              <a:chExt cx="712788" cy="1335087"/>
            </a:xfrm>
          </p:grpSpPr>
          <p:sp>
            <p:nvSpPr>
              <p:cNvPr id="81" name="Freeform 80"/>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83"/>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5"/>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86"/>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89"/>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90"/>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9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9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0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0" name="TextBox 79"/>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105" name="Group 104"/>
          <p:cNvGrpSpPr/>
          <p:nvPr/>
        </p:nvGrpSpPr>
        <p:grpSpPr>
          <a:xfrm>
            <a:off x="948622" y="2863148"/>
            <a:ext cx="1916166" cy="1276567"/>
            <a:chOff x="948622" y="2863148"/>
            <a:chExt cx="1916166" cy="1276567"/>
          </a:xfrm>
        </p:grpSpPr>
        <p:sp>
          <p:nvSpPr>
            <p:cNvPr id="106" name="TextBox 10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107" name="Group 106"/>
            <p:cNvGrpSpPr/>
            <p:nvPr/>
          </p:nvGrpSpPr>
          <p:grpSpPr>
            <a:xfrm>
              <a:off x="1314145" y="2863148"/>
              <a:ext cx="1191393" cy="692270"/>
              <a:chOff x="7194550" y="2671762"/>
              <a:chExt cx="1077913" cy="577850"/>
            </a:xfrm>
          </p:grpSpPr>
          <p:sp>
            <p:nvSpPr>
              <p:cNvPr id="108" name="Freeform 10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49100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anim calcmode="lin" valueType="num">
                                      <p:cBhvr>
                                        <p:cTn id="27" dur="1000" fill="hold"/>
                                        <p:tgtEl>
                                          <p:spTgt spid="72"/>
                                        </p:tgtEl>
                                        <p:attrNameLst>
                                          <p:attrName>ppt_x</p:attrName>
                                        </p:attrNameLst>
                                      </p:cBhvr>
                                      <p:tavLst>
                                        <p:tav tm="0">
                                          <p:val>
                                            <p:strVal val="#ppt_x"/>
                                          </p:val>
                                        </p:tav>
                                        <p:tav tm="100000">
                                          <p:val>
                                            <p:strVal val="#ppt_x"/>
                                          </p:val>
                                        </p:tav>
                                      </p:tavLst>
                                    </p:anim>
                                    <p:anim calcmode="lin" valueType="num">
                                      <p:cBhvr>
                                        <p:cTn id="2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2852760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par>
                                <p:cTn id="20" presetID="10" presetClass="entr" presetSubtype="0"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8918244" y="2757481"/>
            <a:ext cx="2445349" cy="1376221"/>
            <a:chOff x="8918244" y="2757481"/>
            <a:chExt cx="2445349" cy="1376221"/>
          </a:xfrm>
        </p:grpSpPr>
        <p:pic>
          <p:nvPicPr>
            <p:cNvPr id="19" name="Picture 18"/>
            <p:cNvPicPr>
              <a:picLocks noChangeAspect="1"/>
            </p:cNvPicPr>
            <p:nvPr/>
          </p:nvPicPr>
          <p:blipFill>
            <a:blip r:embed="rId3"/>
            <a:stretch>
              <a:fillRect/>
            </a:stretch>
          </p:blipFill>
          <p:spPr>
            <a:xfrm>
              <a:off x="9775856" y="2757481"/>
              <a:ext cx="739744" cy="968388"/>
            </a:xfrm>
            <a:prstGeom prst="rect">
              <a:avLst/>
            </a:prstGeom>
          </p:spPr>
        </p:pic>
        <p:sp>
          <p:nvSpPr>
            <p:cNvPr id="20" name="TextBox 19"/>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21" name="Group 20"/>
          <p:cNvGrpSpPr/>
          <p:nvPr/>
        </p:nvGrpSpPr>
        <p:grpSpPr>
          <a:xfrm>
            <a:off x="3436880" y="2222502"/>
            <a:ext cx="2103461" cy="1911200"/>
            <a:chOff x="3436880" y="2222502"/>
            <a:chExt cx="2103461" cy="1911200"/>
          </a:xfrm>
        </p:grpSpPr>
        <p:sp>
          <p:nvSpPr>
            <p:cNvPr id="22" name="TextBox 21"/>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3574698" y="2222502"/>
              <a:ext cx="1827824" cy="1827824"/>
            </a:xfrm>
            <a:prstGeom prst="rect">
              <a:avLst/>
            </a:prstGeom>
          </p:spPr>
        </p:pic>
      </p:grpSp>
      <p:grpSp>
        <p:nvGrpSpPr>
          <p:cNvPr id="26" name="Group 25"/>
          <p:cNvGrpSpPr/>
          <p:nvPr/>
        </p:nvGrpSpPr>
        <p:grpSpPr>
          <a:xfrm>
            <a:off x="6416554" y="2574132"/>
            <a:ext cx="1760354" cy="1698933"/>
            <a:chOff x="6416554" y="2574132"/>
            <a:chExt cx="1760354" cy="1698933"/>
          </a:xfrm>
        </p:grpSpPr>
        <p:grpSp>
          <p:nvGrpSpPr>
            <p:cNvPr id="27" name="Group 26"/>
            <p:cNvGrpSpPr/>
            <p:nvPr/>
          </p:nvGrpSpPr>
          <p:grpSpPr>
            <a:xfrm rot="2105835">
              <a:off x="7038449" y="2574132"/>
              <a:ext cx="712788" cy="1335087"/>
              <a:chOff x="8069747" y="3687763"/>
              <a:chExt cx="712788" cy="1335087"/>
            </a:xfrm>
          </p:grpSpPr>
          <p:sp>
            <p:nvSpPr>
              <p:cNvPr id="29" name="Freeform 28"/>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2"/>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8"/>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5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6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6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65" name="Group 64"/>
          <p:cNvGrpSpPr/>
          <p:nvPr/>
        </p:nvGrpSpPr>
        <p:grpSpPr>
          <a:xfrm>
            <a:off x="948622" y="2863148"/>
            <a:ext cx="1916166" cy="1276567"/>
            <a:chOff x="948622" y="2863148"/>
            <a:chExt cx="1916166" cy="1276567"/>
          </a:xfrm>
        </p:grpSpPr>
        <p:sp>
          <p:nvSpPr>
            <p:cNvPr id="66" name="TextBox 6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67" name="Group 66"/>
            <p:cNvGrpSpPr/>
            <p:nvPr/>
          </p:nvGrpSpPr>
          <p:grpSpPr>
            <a:xfrm>
              <a:off x="1314145" y="2863148"/>
              <a:ext cx="1191393" cy="692270"/>
              <a:chOff x="7194550" y="2671762"/>
              <a:chExt cx="1077913" cy="577850"/>
            </a:xfrm>
          </p:grpSpPr>
          <p:sp>
            <p:nvSpPr>
              <p:cNvPr id="68" name="Freeform 6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models </a:t>
            </a:r>
            <a:br>
              <a:rPr lang="en-US" sz="7200" dirty="0"/>
            </a:br>
            <a:r>
              <a:rPr lang="en-US" sz="7200" dirty="0"/>
              <a:t>in SharePoint</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Extend site provisioning with out of the box site definitions</a:t>
            </a:r>
          </a:p>
          <a:p>
            <a:pPr lvl="1"/>
            <a:endParaRPr lang="en-US" dirty="0" smtClean="0"/>
          </a:p>
          <a:p>
            <a:r>
              <a:rPr lang="en-US" dirty="0" smtClean="0"/>
              <a:t>Challenge</a:t>
            </a:r>
          </a:p>
          <a:p>
            <a:pPr lvl="1"/>
            <a:r>
              <a:rPr lang="en-US" dirty="0" smtClean="0"/>
              <a:t>Cannot be used to bring new template options</a:t>
            </a:r>
          </a:p>
          <a:p>
            <a:pPr lvl="1"/>
            <a:r>
              <a:rPr lang="en-US" dirty="0" smtClean="0"/>
              <a:t>Only available in Office365 at site collection scope using Sandbox Solutions</a:t>
            </a:r>
            <a:endParaRPr lang="en-US" dirty="0"/>
          </a:p>
        </p:txBody>
      </p:sp>
      <p:sp>
        <p:nvSpPr>
          <p:cNvPr id="2" name="Title 1"/>
          <p:cNvSpPr>
            <a:spLocks noGrp="1"/>
          </p:cNvSpPr>
          <p:nvPr>
            <p:ph type="title"/>
          </p:nvPr>
        </p:nvSpPr>
        <p:spPr/>
        <p:txBody>
          <a:bodyPr/>
          <a:lstStyle/>
          <a:p>
            <a:r>
              <a:rPr lang="en-US" smtClean="0"/>
              <a:t>Feature stapling</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59478" y="814726"/>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Modify </a:t>
            </a:r>
            <a:r>
              <a:rPr lang="en-US" sz="2352" dirty="0" err="1">
                <a:solidFill>
                  <a:schemeClr val="tx2"/>
                </a:solidFill>
              </a:rPr>
              <a:t>oob</a:t>
            </a:r>
            <a:r>
              <a:rPr lang="en-US" sz="2352" dirty="0">
                <a:solidFill>
                  <a:schemeClr val="tx2"/>
                </a:solidFill>
              </a:rPr>
              <a:t> site definition provisioning model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5" name="Picture 4"/>
          <p:cNvPicPr>
            <a:picLocks noChangeAspect="1"/>
          </p:cNvPicPr>
          <p:nvPr/>
        </p:nvPicPr>
        <p:blipFill>
          <a:blip r:embed="rId4"/>
          <a:stretch>
            <a:fillRect/>
          </a:stretch>
        </p:blipFill>
        <p:spPr>
          <a:xfrm>
            <a:off x="5994865" y="1441520"/>
            <a:ext cx="5848058" cy="2873764"/>
          </a:xfrm>
          <a:prstGeom prst="rect">
            <a:avLst/>
          </a:prstGeom>
        </p:spPr>
      </p:pic>
    </p:spTree>
    <p:extLst>
      <p:ext uri="{BB962C8B-B14F-4D97-AF65-F5344CB8AC3E}">
        <p14:creationId xmlns:p14="http://schemas.microsoft.com/office/powerpoint/2010/main" val="19701235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614560" cy="1975926"/>
          </a:xfrm>
        </p:spPr>
        <p:txBody>
          <a:bodyPr/>
          <a:lstStyle/>
          <a:p>
            <a:r>
              <a:rPr lang="en-US" dirty="0" smtClean="0"/>
              <a:t>Key objective</a:t>
            </a:r>
          </a:p>
          <a:p>
            <a:pPr lvl="1"/>
            <a:r>
              <a:rPr lang="en-US" dirty="0" smtClean="0"/>
              <a:t>Provide new site options to be available for end users</a:t>
            </a:r>
          </a:p>
          <a:p>
            <a:pPr lvl="1"/>
            <a:r>
              <a:rPr lang="en-US" dirty="0" smtClean="0"/>
              <a:t>Same capabilities as for out of the box site definitions</a:t>
            </a:r>
          </a:p>
          <a:p>
            <a:pPr lvl="1"/>
            <a:endParaRPr lang="en-US" dirty="0" smtClean="0"/>
          </a:p>
          <a:p>
            <a:r>
              <a:rPr lang="en-US" dirty="0" smtClean="0"/>
              <a:t>Challenge</a:t>
            </a:r>
          </a:p>
          <a:p>
            <a:pPr lvl="1"/>
            <a:r>
              <a:rPr lang="en-US" dirty="0" smtClean="0"/>
              <a:t>Impacts on major version upgrade</a:t>
            </a:r>
          </a:p>
          <a:p>
            <a:pPr lvl="1"/>
            <a:r>
              <a:rPr lang="en-US" dirty="0" smtClean="0"/>
              <a:t>Cannot be supported in Office365</a:t>
            </a:r>
          </a:p>
          <a:p>
            <a:pPr lvl="1"/>
            <a:r>
              <a:rPr lang="en-US" dirty="0" smtClean="0"/>
              <a:t>Deployed at farm level</a:t>
            </a:r>
            <a:endParaRPr lang="en-US" dirty="0"/>
          </a:p>
        </p:txBody>
      </p:sp>
      <p:sp>
        <p:nvSpPr>
          <p:cNvPr id="2" name="Title 1"/>
          <p:cNvSpPr>
            <a:spLocks noGrp="1"/>
          </p:cNvSpPr>
          <p:nvPr>
            <p:ph type="title"/>
          </p:nvPr>
        </p:nvSpPr>
        <p:spPr/>
        <p:txBody>
          <a:bodyPr/>
          <a:lstStyle/>
          <a:p>
            <a:r>
              <a:rPr lang="en-US" smtClean="0"/>
              <a:t>Site definition provisioning process</a:t>
            </a:r>
            <a:br>
              <a:rPr lang="en-US" smtClean="0"/>
            </a:br>
            <a:r>
              <a:rPr lang="en-US" smtClean="0"/>
              <a:t/>
            </a:r>
            <a:br>
              <a:rPr lang="en-US" smtClean="0"/>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37107" y="838994"/>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Classic </a:t>
            </a:r>
            <a:r>
              <a:rPr lang="en-US" sz="2352" dirty="0" err="1">
                <a:solidFill>
                  <a:schemeClr val="tx2"/>
                </a:solidFill>
              </a:rPr>
              <a:t>templating</a:t>
            </a:r>
            <a:r>
              <a:rPr lang="en-US" sz="2352" dirty="0">
                <a:solidFill>
                  <a:schemeClr val="tx2"/>
                </a:solidFill>
              </a:rPr>
              <a:t> system available since 2003 (</a:t>
            </a:r>
            <a:r>
              <a:rPr lang="en-US" sz="2352" dirty="0" err="1">
                <a:solidFill>
                  <a:schemeClr val="tx2"/>
                </a:solidFill>
              </a:rPr>
              <a:t>sortof</a:t>
            </a:r>
            <a:r>
              <a:rPr lang="en-US" sz="2352" dirty="0">
                <a:solidFill>
                  <a:schemeClr val="tx2"/>
                </a:solidFill>
              </a:rPr>
              <a:t>)  or 2007 (for real) </a:t>
            </a:r>
          </a:p>
          <a:p>
            <a:endParaRPr lang="en-US" sz="2352" dirty="0">
              <a:solidFill>
                <a:schemeClr val="tx2"/>
              </a:solidFill>
            </a:endParaRPr>
          </a:p>
        </p:txBody>
      </p:sp>
      <p:pic>
        <p:nvPicPr>
          <p:cNvPr id="7" name="Picture 6"/>
          <p:cNvPicPr>
            <a:picLocks noChangeAspect="1"/>
          </p:cNvPicPr>
          <p:nvPr/>
        </p:nvPicPr>
        <p:blipFill>
          <a:blip r:embed="rId3"/>
          <a:stretch>
            <a:fillRect/>
          </a:stretch>
        </p:blipFill>
        <p:spPr>
          <a:xfrm>
            <a:off x="10305797" y="429913"/>
            <a:ext cx="1362328" cy="470672"/>
          </a:xfrm>
          <a:prstGeom prst="rect">
            <a:avLst/>
          </a:prstGeom>
        </p:spPr>
      </p:pic>
      <p:pic>
        <p:nvPicPr>
          <p:cNvPr id="4" name="Picture 3"/>
          <p:cNvPicPr>
            <a:picLocks noChangeAspect="1"/>
          </p:cNvPicPr>
          <p:nvPr/>
        </p:nvPicPr>
        <p:blipFill>
          <a:blip r:embed="rId4"/>
          <a:stretch>
            <a:fillRect/>
          </a:stretch>
        </p:blipFill>
        <p:spPr>
          <a:xfrm>
            <a:off x="6269392" y="1447068"/>
            <a:ext cx="5570475" cy="2878351"/>
          </a:xfrm>
          <a:prstGeom prst="rect">
            <a:avLst/>
          </a:prstGeom>
        </p:spPr>
      </p:pic>
    </p:spTree>
    <p:extLst>
      <p:ext uri="{BB962C8B-B14F-4D97-AF65-F5344CB8AC3E}">
        <p14:creationId xmlns:p14="http://schemas.microsoft.com/office/powerpoint/2010/main" val="30954433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57706" cy="1975926"/>
          </a:xfrm>
        </p:spPr>
        <p:txBody>
          <a:bodyPr/>
          <a:lstStyle/>
          <a:p>
            <a:r>
              <a:rPr lang="en-US" sz="3136" dirty="0"/>
              <a:t>Key objective</a:t>
            </a:r>
          </a:p>
          <a:p>
            <a:pPr lvl="1"/>
            <a:r>
              <a:rPr lang="en-US" sz="1960" dirty="0"/>
              <a:t>Provide new site options to be available for the end users</a:t>
            </a:r>
          </a:p>
          <a:p>
            <a:pPr lvl="1"/>
            <a:r>
              <a:rPr lang="en-US" sz="1960" dirty="0"/>
              <a:t>Site associated to out of the box site definition</a:t>
            </a:r>
          </a:p>
          <a:p>
            <a:pPr lvl="1"/>
            <a:endParaRPr lang="en-US" sz="1960" dirty="0"/>
          </a:p>
          <a:p>
            <a:r>
              <a:rPr lang="en-US" sz="3136" dirty="0"/>
              <a:t>Challenge</a:t>
            </a:r>
          </a:p>
          <a:p>
            <a:pPr lvl="1"/>
            <a:r>
              <a:rPr lang="en-US" sz="1960" dirty="0"/>
              <a:t>Have to be updated with minor version updates to the farm</a:t>
            </a:r>
          </a:p>
          <a:p>
            <a:pPr lvl="1"/>
            <a:r>
              <a:rPr lang="en-US" sz="1960" dirty="0"/>
              <a:t>Causes significant maintenance challenges due complete replacement of </a:t>
            </a:r>
            <a:r>
              <a:rPr lang="en-US" sz="1960" dirty="0" err="1"/>
              <a:t>oob</a:t>
            </a:r>
            <a:r>
              <a:rPr lang="en-US" sz="1960" dirty="0"/>
              <a:t> site definition</a:t>
            </a:r>
          </a:p>
          <a:p>
            <a:pPr lvl="1"/>
            <a:r>
              <a:rPr lang="en-US" sz="1960" dirty="0"/>
              <a:t>Supported in site collection level in Office365</a:t>
            </a:r>
          </a:p>
        </p:txBody>
      </p:sp>
      <p:sp>
        <p:nvSpPr>
          <p:cNvPr id="2" name="Title 1"/>
          <p:cNvSpPr>
            <a:spLocks noGrp="1"/>
          </p:cNvSpPr>
          <p:nvPr>
            <p:ph type="title"/>
          </p:nvPr>
        </p:nvSpPr>
        <p:spPr/>
        <p:txBody>
          <a:bodyPr>
            <a:normAutofit fontScale="90000"/>
          </a:bodyPr>
          <a:lstStyle/>
          <a:p>
            <a:r>
              <a:rPr lang="en-US" dirty="0" err="1"/>
              <a:t>WebTemplate</a:t>
            </a:r>
            <a:r>
              <a:rPr lang="en-US" dirty="0"/>
              <a:t> provisioning process</a:t>
            </a:r>
            <a:r>
              <a:rPr lang="en-US" sz="1999" dirty="0">
                <a:solidFill>
                  <a:schemeClr val="bg2"/>
                </a:solidFill>
              </a:rPr>
              <a:t/>
            </a:r>
            <a:br>
              <a:rPr lang="en-US" sz="1999" dirty="0">
                <a:solidFill>
                  <a:schemeClr val="bg2"/>
                </a:solidFill>
              </a:rPr>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9" y="755092"/>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Introduced in 2010 initially for site templates, but can be used “manually” as well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3" name="Picture 2"/>
          <p:cNvPicPr>
            <a:picLocks noChangeAspect="1"/>
          </p:cNvPicPr>
          <p:nvPr/>
        </p:nvPicPr>
        <p:blipFill>
          <a:blip r:embed="rId4"/>
          <a:stretch>
            <a:fillRect/>
          </a:stretch>
        </p:blipFill>
        <p:spPr>
          <a:xfrm>
            <a:off x="5994865" y="1283746"/>
            <a:ext cx="5810226" cy="2867013"/>
          </a:xfrm>
          <a:prstGeom prst="rect">
            <a:avLst/>
          </a:prstGeom>
        </p:spPr>
      </p:pic>
    </p:spTree>
    <p:extLst>
      <p:ext uri="{BB962C8B-B14F-4D97-AF65-F5344CB8AC3E}">
        <p14:creationId xmlns:p14="http://schemas.microsoft.com/office/powerpoint/2010/main" val="11909789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Provide self service and polished site collection creation opportunity for end users</a:t>
            </a:r>
          </a:p>
          <a:p>
            <a:pPr lvl="1"/>
            <a:r>
              <a:rPr lang="en-US" dirty="0" smtClean="0"/>
              <a:t>Can be extended with workflows and timer jobs</a:t>
            </a:r>
          </a:p>
          <a:p>
            <a:pPr lvl="1"/>
            <a:endParaRPr lang="en-US" dirty="0" smtClean="0"/>
          </a:p>
          <a:p>
            <a:r>
              <a:rPr lang="en-US" dirty="0" smtClean="0"/>
              <a:t>Challenge</a:t>
            </a:r>
          </a:p>
          <a:p>
            <a:pPr lvl="1"/>
            <a:r>
              <a:rPr lang="en-US" dirty="0" smtClean="0"/>
              <a:t>Not supported in Office 365</a:t>
            </a:r>
          </a:p>
          <a:p>
            <a:pPr lvl="1"/>
            <a:r>
              <a:rPr lang="en-US" dirty="0" smtClean="0"/>
              <a:t>Requires full trust code</a:t>
            </a:r>
          </a:p>
          <a:p>
            <a:pPr lvl="1"/>
            <a:r>
              <a:rPr lang="en-US" dirty="0" smtClean="0"/>
              <a:t>Can be complex to setup and maintain</a:t>
            </a:r>
            <a:endParaRPr lang="en-US" dirty="0"/>
          </a:p>
        </p:txBody>
      </p:sp>
      <p:sp>
        <p:nvSpPr>
          <p:cNvPr id="2" name="Title 1"/>
          <p:cNvSpPr>
            <a:spLocks noGrp="1"/>
          </p:cNvSpPr>
          <p:nvPr>
            <p:ph type="title"/>
          </p:nvPr>
        </p:nvSpPr>
        <p:spPr/>
        <p:txBody>
          <a:bodyPr/>
          <a:lstStyle/>
          <a:p>
            <a:r>
              <a:rPr lang="en-US" smtClean="0"/>
              <a:t>Full server side custom solutions</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8" y="788569"/>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Pretty common solution for custom self service site collection creation</a:t>
            </a:r>
          </a:p>
        </p:txBody>
      </p:sp>
      <p:pic>
        <p:nvPicPr>
          <p:cNvPr id="7" name="Picture 6"/>
          <p:cNvPicPr>
            <a:picLocks noChangeAspect="1"/>
          </p:cNvPicPr>
          <p:nvPr/>
        </p:nvPicPr>
        <p:blipFill>
          <a:blip r:embed="rId3"/>
          <a:stretch>
            <a:fillRect/>
          </a:stretch>
        </p:blipFill>
        <p:spPr>
          <a:xfrm>
            <a:off x="10305797" y="367212"/>
            <a:ext cx="1362328" cy="470672"/>
          </a:xfrm>
          <a:prstGeom prst="rect">
            <a:avLst/>
          </a:prstGeom>
        </p:spPr>
      </p:pic>
      <p:pic>
        <p:nvPicPr>
          <p:cNvPr id="4" name="Picture 3"/>
          <p:cNvPicPr>
            <a:picLocks noChangeAspect="1"/>
          </p:cNvPicPr>
          <p:nvPr/>
        </p:nvPicPr>
        <p:blipFill>
          <a:blip r:embed="rId4"/>
          <a:stretch>
            <a:fillRect/>
          </a:stretch>
        </p:blipFill>
        <p:spPr>
          <a:xfrm>
            <a:off x="5994865" y="2835441"/>
            <a:ext cx="5632020" cy="2702330"/>
          </a:xfrm>
          <a:prstGeom prst="rect">
            <a:avLst/>
          </a:prstGeom>
        </p:spPr>
      </p:pic>
    </p:spTree>
    <p:extLst>
      <p:ext uri="{BB962C8B-B14F-4D97-AF65-F5344CB8AC3E}">
        <p14:creationId xmlns:p14="http://schemas.microsoft.com/office/powerpoint/2010/main" val="23086198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3603</Words>
  <Application>Microsoft Office PowerPoint</Application>
  <PresentationFormat>Custom</PresentationFormat>
  <Paragraphs>416</Paragraphs>
  <Slides>40</Slides>
  <Notes>36</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Site collection and site  provisioning with add-in model</vt:lpstr>
      <vt:lpstr>Agenda</vt:lpstr>
      <vt:lpstr>Developer vision</vt:lpstr>
      <vt:lpstr>Recommendations</vt:lpstr>
      <vt:lpstr>Site provisioning models  in SharePoint</vt:lpstr>
      <vt:lpstr>Feature stapling</vt:lpstr>
      <vt:lpstr>Site definition provisioning process  </vt:lpstr>
      <vt:lpstr>WebTemplate provisioning process </vt:lpstr>
      <vt:lpstr>Full server side custom solutions</vt:lpstr>
      <vt:lpstr>Maintenance challenge with web templates</vt:lpstr>
      <vt:lpstr>“Web templates were the best option in SharePoint 2010, what has changed?”</vt:lpstr>
      <vt:lpstr>PowerPoint Presentation</vt:lpstr>
      <vt:lpstr>SharePoint Remote Provisioning</vt:lpstr>
      <vt:lpstr>“No more feature framework?”</vt:lpstr>
      <vt:lpstr>Site Provisioning Options/Comparison</vt:lpstr>
      <vt:lpstr>Site provisioning with  add-in model</vt:lpstr>
      <vt:lpstr>Site Collection Creation from add-ins</vt:lpstr>
      <vt:lpstr>Async provisioning model</vt:lpstr>
      <vt:lpstr>Provisioning time logic</vt:lpstr>
      <vt:lpstr>“So, Now I have to write an entire custom Engine for this?”</vt:lpstr>
      <vt:lpstr>PowerPoint Presentation</vt:lpstr>
      <vt:lpstr>Sub Site Creation with add-ins</vt:lpstr>
      <vt:lpstr>Remote provisioning process sub sites</vt:lpstr>
      <vt:lpstr>PowerPoint Presentation</vt:lpstr>
      <vt:lpstr>Hybrid patterns for  provisioning</vt:lpstr>
      <vt:lpstr>Hybrid Provisioning Patterns</vt:lpstr>
      <vt:lpstr>Hybrid self service pattern – classic</vt:lpstr>
      <vt:lpstr>Cloud driven hybrid</vt:lpstr>
      <vt:lpstr>PowerPoint Presentation</vt:lpstr>
      <vt:lpstr>Updating site collections after initial provisioning</vt:lpstr>
      <vt:lpstr>Updating Existing Sites</vt:lpstr>
      <vt:lpstr>So I would have to loop through all sites and update stuff one by one?</vt:lpstr>
      <vt:lpstr>Centralized Asset Deployment</vt:lpstr>
      <vt:lpstr>Updating Sites Afterwards Reference architecture for remote site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2015-10-15T06:23:22Z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